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0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303" r:id="rId7"/>
    <p:sldId id="261" r:id="rId8"/>
    <p:sldId id="284" r:id="rId9"/>
    <p:sldId id="285" r:id="rId10"/>
    <p:sldId id="286" r:id="rId11"/>
    <p:sldId id="263" r:id="rId12"/>
    <p:sldId id="264" r:id="rId13"/>
    <p:sldId id="302" r:id="rId14"/>
    <p:sldId id="287" r:id="rId15"/>
    <p:sldId id="289" r:id="rId16"/>
    <p:sldId id="290" r:id="rId17"/>
    <p:sldId id="291" r:id="rId18"/>
    <p:sldId id="293" r:id="rId19"/>
    <p:sldId id="292" r:id="rId20"/>
    <p:sldId id="294" r:id="rId21"/>
    <p:sldId id="295" r:id="rId22"/>
    <p:sldId id="296" r:id="rId23"/>
    <p:sldId id="298" r:id="rId24"/>
    <p:sldId id="300" r:id="rId25"/>
    <p:sldId id="297" r:id="rId26"/>
    <p:sldId id="304" r:id="rId27"/>
    <p:sldId id="30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6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48A77E-79FB-4BFF-B1F0-CFD29F30865E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3D Gaussians Splatting通过其独特的高斯分布表示、数据融合能力、不确定性处理和实时性能，成为SLAM系统中一个非常有前景的技术。这种方法不仅能够提高地图构建的精度和细节表现，还能增强系统在复杂环境中的鲁棒性和实时处理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48A77E-79FB-4BFF-B1F0-CFD29F30865E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48A77E-79FB-4BFF-B1F0-CFD29F30865E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48A77E-79FB-4BFF-B1F0-CFD29F30865E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48A77E-79FB-4BFF-B1F0-CFD29F30865E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>
                <a:sym typeface="+mn-ea"/>
              </a:rPr>
              <a:t>输入：</a:t>
            </a:r>
            <a:endParaRPr lang="zh-CN" alt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多视角图像</a:t>
            </a:r>
            <a:r>
              <a:rPr>
                <a:sym typeface="+mn-ea"/>
              </a:rPr>
              <a:t>：从不同角度拍摄场景的</a:t>
            </a:r>
            <a:r>
              <a:rPr>
                <a:solidFill>
                  <a:srgbClr val="FF0000"/>
                </a:solidFill>
                <a:sym typeface="+mn-ea"/>
              </a:rPr>
              <a:t>多张图像</a:t>
            </a:r>
            <a:r>
              <a:rPr lang="zh-CN">
                <a:sym typeface="+mn-ea"/>
              </a:rPr>
              <a:t>，用</a:t>
            </a:r>
            <a:r>
              <a:rPr lang="en-US" altLang="zh-CN">
                <a:sym typeface="+mn-ea"/>
              </a:rPr>
              <a:t>colmap</a:t>
            </a:r>
            <a:r>
              <a:rPr lang="zh-CN" altLang="en-US">
                <a:sym typeface="+mn-ea"/>
              </a:rPr>
              <a:t>获取稀疏点云</a:t>
            </a:r>
            <a:endParaRPr lang="zh-CN" altLang="en-US"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相机参数</a:t>
            </a:r>
            <a:r>
              <a:rPr>
                <a:sym typeface="+mn-ea"/>
              </a:rPr>
              <a:t>：包括相机的</a:t>
            </a:r>
            <a:r>
              <a:rPr>
                <a:solidFill>
                  <a:srgbClr val="FF0000"/>
                </a:solidFill>
                <a:sym typeface="+mn-ea"/>
              </a:rPr>
              <a:t>内参</a:t>
            </a:r>
            <a:r>
              <a:rPr>
                <a:sym typeface="+mn-ea"/>
              </a:rPr>
              <a:t>和</a:t>
            </a:r>
            <a:r>
              <a:rPr>
                <a:solidFill>
                  <a:srgbClr val="FF0000"/>
                </a:solidFill>
                <a:sym typeface="+mn-ea"/>
              </a:rPr>
              <a:t>外参</a:t>
            </a:r>
            <a:r>
              <a:rPr>
                <a:sym typeface="+mn-ea"/>
              </a:rPr>
              <a:t>。</a:t>
            </a:r>
            <a:endParaRPr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b="1">
                <a:sym typeface="+mn-ea"/>
              </a:rPr>
              <a:t>输出：</a:t>
            </a:r>
            <a:endParaRPr lang="zh-CN" b="1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>
                <a:sym typeface="+mn-ea"/>
              </a:rPr>
              <a:t>高斯点云表示的辐射场，实时渲染输出</a:t>
            </a:r>
            <a:r>
              <a:rPr lang="zh-CN">
                <a:solidFill>
                  <a:srgbClr val="FF0000"/>
                </a:solidFill>
                <a:sym typeface="+mn-ea"/>
              </a:rPr>
              <a:t>渲染图像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/>
              <a:t>spherical harmonics (SH) 用于表示环境光照或光照信息</a:t>
            </a:r>
            <a:endParaRPr 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webp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86.xml"/><Relationship Id="rId7" Type="http://schemas.openxmlformats.org/officeDocument/2006/relationships/image" Target="../media/image16.png"/><Relationship Id="rId6" Type="http://schemas.openxmlformats.org/officeDocument/2006/relationships/tags" Target="../tags/tag8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image" Target="../media/image43.png"/><Relationship Id="rId2" Type="http://schemas.openxmlformats.org/officeDocument/2006/relationships/tags" Target="../tags/tag89.xml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tags" Target="../tags/tag98.xml"/><Relationship Id="rId4" Type="http://schemas.openxmlformats.org/officeDocument/2006/relationships/image" Target="../media/image57.jpeg"/><Relationship Id="rId3" Type="http://schemas.openxmlformats.org/officeDocument/2006/relationships/tags" Target="../tags/tag97.xml"/><Relationship Id="rId26" Type="http://schemas.openxmlformats.org/officeDocument/2006/relationships/notesSlide" Target="../notesSlides/notesSlide25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62.png"/><Relationship Id="rId23" Type="http://schemas.openxmlformats.org/officeDocument/2006/relationships/tags" Target="../tags/tag104.xml"/><Relationship Id="rId22" Type="http://schemas.openxmlformats.org/officeDocument/2006/relationships/image" Target="../media/image61.png"/><Relationship Id="rId21" Type="http://schemas.openxmlformats.org/officeDocument/2006/relationships/tags" Target="../tags/tag103.xml"/><Relationship Id="rId20" Type="http://schemas.openxmlformats.org/officeDocument/2006/relationships/image" Target="../media/image13.png"/><Relationship Id="rId2" Type="http://schemas.openxmlformats.org/officeDocument/2006/relationships/tags" Target="../tags/tag96.xml"/><Relationship Id="rId19" Type="http://schemas.openxmlformats.org/officeDocument/2006/relationships/tags" Target="../tags/tag102.xml"/><Relationship Id="rId18" Type="http://schemas.openxmlformats.org/officeDocument/2006/relationships/image" Target="../media/image15.png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image" Target="../media/image60.jpeg"/><Relationship Id="rId14" Type="http://schemas.openxmlformats.org/officeDocument/2006/relationships/tags" Target="../tags/tag99.xml"/><Relationship Id="rId13" Type="http://schemas.openxmlformats.org/officeDocument/2006/relationships/image" Target="../media/image59.png"/><Relationship Id="rId12" Type="http://schemas.openxmlformats.org/officeDocument/2006/relationships/image" Target="../media/image58.jpe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67.xml"/><Relationship Id="rId7" Type="http://schemas.openxmlformats.org/officeDocument/2006/relationships/image" Target="../media/image15.png"/><Relationship Id="rId6" Type="http://schemas.openxmlformats.org/officeDocument/2006/relationships/tags" Target="../tags/tag66.xml"/><Relationship Id="rId5" Type="http://schemas.openxmlformats.org/officeDocument/2006/relationships/image" Target="../media/image14.png"/><Relationship Id="rId4" Type="http://schemas.openxmlformats.org/officeDocument/2006/relationships/tags" Target="../tags/tag65.xml"/><Relationship Id="rId3" Type="http://schemas.openxmlformats.org/officeDocument/2006/relationships/image" Target="../media/image13.png"/><Relationship Id="rId21" Type="http://schemas.openxmlformats.org/officeDocument/2006/relationships/notesSlide" Target="../notesSlides/notesSlide7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9" Type="http://schemas.openxmlformats.org/officeDocument/2006/relationships/image" Target="../media/image18.png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image" Target="../media/image17.jpeg"/><Relationship Id="rId10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4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03" y="0"/>
            <a:ext cx="10668417" cy="685800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465334" y="111195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68804" y="968058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0070C0"/>
                </a:solidFill>
                <a:sym typeface="微软雅黑" panose="020B0503020204020204" charset="-122"/>
              </a:rPr>
              <a:t>目录 </a:t>
            </a:r>
            <a:r>
              <a:rPr lang="en-US" altLang="zh-CN" sz="3600" dirty="0">
                <a:solidFill>
                  <a:srgbClr val="0070C0"/>
                </a:solidFill>
                <a:sym typeface="微软雅黑" panose="020B0503020204020204" charset="-122"/>
              </a:rPr>
              <a:t>| CONTENT</a:t>
            </a:r>
            <a:endParaRPr lang="en-US" altLang="zh-CN" sz="3600" dirty="0">
              <a:solidFill>
                <a:srgbClr val="0070C0"/>
              </a:solidFill>
              <a:sym typeface="微软雅黑" panose="020B0503020204020204" charset="-122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058356" y="2446616"/>
            <a:ext cx="6415869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DAE3F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自动驾驶的统一的预训练范式</a:t>
            </a:r>
            <a:endParaRPr lang="zh-CN" altLang="en-US" sz="2800" b="1" dirty="0">
              <a:solidFill>
                <a:srgbClr val="DAE3F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矩形: 圆角 10"/>
          <p:cNvSpPr/>
          <p:nvPr/>
        </p:nvSpPr>
        <p:spPr>
          <a:xfrm>
            <a:off x="524317" y="2481890"/>
            <a:ext cx="536698" cy="536698"/>
          </a:xfrm>
          <a:prstGeom prst="roundRect">
            <a:avLst/>
          </a:prstGeom>
          <a:solidFill>
            <a:srgbClr val="C7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cs typeface="+mn-ea"/>
                <a:sym typeface="+mn-lt"/>
              </a:rPr>
              <a:t>02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" name="任意多边形 27"/>
          <p:cNvSpPr/>
          <p:nvPr/>
        </p:nvSpPr>
        <p:spPr>
          <a:xfrm>
            <a:off x="1058356" y="4054296"/>
            <a:ext cx="4570284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DAE3F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三维几何材质重建</a:t>
            </a:r>
            <a:endParaRPr lang="zh-CN" altLang="en-US" sz="2800" dirty="0">
              <a:solidFill>
                <a:srgbClr val="DAE3F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矩形: 圆角 11"/>
          <p:cNvSpPr/>
          <p:nvPr/>
        </p:nvSpPr>
        <p:spPr>
          <a:xfrm>
            <a:off x="521658" y="4095201"/>
            <a:ext cx="536698" cy="536698"/>
          </a:xfrm>
          <a:prstGeom prst="roundRect">
            <a:avLst/>
          </a:prstGeom>
          <a:solidFill>
            <a:srgbClr val="C7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cs typeface="+mn-ea"/>
                <a:sym typeface="+mn-lt"/>
              </a:rPr>
              <a:t>04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8" name="任意多边形 27"/>
          <p:cNvSpPr/>
          <p:nvPr/>
        </p:nvSpPr>
        <p:spPr>
          <a:xfrm>
            <a:off x="1060074" y="4869604"/>
            <a:ext cx="5198485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rgbClr val="DAE3F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2D</a:t>
            </a:r>
            <a:r>
              <a:rPr lang="zh-CN" altLang="en-US" sz="2800" b="1" dirty="0">
                <a:solidFill>
                  <a:srgbClr val="DAE3F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solidFill>
                  <a:srgbClr val="DAE3F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3D</a:t>
            </a:r>
            <a:r>
              <a:rPr lang="zh-CN" altLang="en-US" sz="2800" b="1" dirty="0">
                <a:solidFill>
                  <a:srgbClr val="DAE3F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数字人研究和进展</a:t>
            </a:r>
            <a:endParaRPr lang="zh-CN" altLang="en-US" sz="2800" dirty="0">
              <a:solidFill>
                <a:srgbClr val="DAE3F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矩形: 圆角 11"/>
          <p:cNvSpPr/>
          <p:nvPr/>
        </p:nvSpPr>
        <p:spPr>
          <a:xfrm>
            <a:off x="523377" y="4910509"/>
            <a:ext cx="536698" cy="536698"/>
          </a:xfrm>
          <a:prstGeom prst="roundRect">
            <a:avLst/>
          </a:prstGeom>
          <a:solidFill>
            <a:srgbClr val="C7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cs typeface="+mn-ea"/>
                <a:sym typeface="+mn-lt"/>
              </a:rPr>
              <a:t>05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2" name="任意多边形 27"/>
          <p:cNvSpPr/>
          <p:nvPr/>
        </p:nvSpPr>
        <p:spPr>
          <a:xfrm>
            <a:off x="1058356" y="5734138"/>
            <a:ext cx="6134924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rgbClr val="DAE3F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3D Object Generation</a:t>
            </a:r>
            <a:r>
              <a:rPr lang="zh-CN" altLang="en-US" sz="2800" b="1" dirty="0">
                <a:solidFill>
                  <a:srgbClr val="DAE3F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研究近况</a:t>
            </a:r>
            <a:endParaRPr lang="zh-CN" altLang="en-US" sz="2800" dirty="0">
              <a:solidFill>
                <a:srgbClr val="DAE3F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3" name="矩形: 圆角 11"/>
          <p:cNvSpPr/>
          <p:nvPr/>
        </p:nvSpPr>
        <p:spPr>
          <a:xfrm>
            <a:off x="521658" y="5775043"/>
            <a:ext cx="536698" cy="536698"/>
          </a:xfrm>
          <a:prstGeom prst="roundRect">
            <a:avLst/>
          </a:prstGeom>
          <a:solidFill>
            <a:srgbClr val="C7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cs typeface="+mn-ea"/>
                <a:sym typeface="+mn-lt"/>
              </a:rPr>
              <a:t>06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5" name="任意多边形 18"/>
          <p:cNvSpPr/>
          <p:nvPr/>
        </p:nvSpPr>
        <p:spPr>
          <a:xfrm>
            <a:off x="1027006" y="1641036"/>
            <a:ext cx="6384755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DAE3F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大会主旨</a:t>
            </a:r>
            <a:endParaRPr lang="zh-CN" altLang="en-US" sz="2800" b="1" dirty="0">
              <a:solidFill>
                <a:srgbClr val="DAE3F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矩形: 圆角 8"/>
          <p:cNvSpPr/>
          <p:nvPr/>
        </p:nvSpPr>
        <p:spPr>
          <a:xfrm>
            <a:off x="521658" y="1681861"/>
            <a:ext cx="536698" cy="536698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cs typeface="+mn-ea"/>
                <a:sym typeface="+mn-lt"/>
              </a:rPr>
              <a:t>01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7" name="矩形: 圆角 11"/>
          <p:cNvSpPr/>
          <p:nvPr/>
        </p:nvSpPr>
        <p:spPr>
          <a:xfrm>
            <a:off x="524316" y="3299090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cs typeface="+mn-ea"/>
                <a:sym typeface="+mn-lt"/>
              </a:rPr>
              <a:t>0</a:t>
            </a:r>
            <a:r>
              <a:rPr lang="en-US" b="1" dirty="0">
                <a:cs typeface="+mn-ea"/>
                <a:sym typeface="+mn-lt"/>
              </a:rPr>
              <a:t>3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58356" y="3238988"/>
            <a:ext cx="5661923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多模态遥感通用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模型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20015" y="928370"/>
            <a:ext cx="4912360" cy="566039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高光谱与多光谱图像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融合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2881" y="934720"/>
            <a:ext cx="11541759" cy="755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 preferRelativeResize="0"/>
          <p:nvPr/>
        </p:nvPicPr>
        <p:blipFill>
          <a:blip r:embed="rId2"/>
          <a:srcRect l="3904"/>
          <a:stretch>
            <a:fillRect/>
          </a:stretch>
        </p:blipFill>
        <p:spPr>
          <a:xfrm>
            <a:off x="790575" y="1689735"/>
            <a:ext cx="1440000" cy="1440000"/>
          </a:xfrm>
          <a:prstGeom prst="rect">
            <a:avLst/>
          </a:prstGeom>
        </p:spPr>
      </p:pic>
      <p:pic>
        <p:nvPicPr>
          <p:cNvPr id="20" name="图片 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982595" y="1689735"/>
            <a:ext cx="1440000" cy="144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43230" y="1024255"/>
            <a:ext cx="428498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高光谱图像和多光谱图像</a:t>
            </a:r>
            <a:r>
              <a:rPr lang="zh-CN" altLang="en-US" sz="2400"/>
              <a:t>融合</a:t>
            </a:r>
            <a:endParaRPr lang="zh-CN" altLang="en-US" sz="2400"/>
          </a:p>
        </p:txBody>
      </p:sp>
      <p:cxnSp>
        <p:nvCxnSpPr>
          <p:cNvPr id="23" name="肘形连接符 22"/>
          <p:cNvCxnSpPr>
            <a:stCxn id="20" idx="3"/>
            <a:endCxn id="25" idx="3"/>
          </p:cNvCxnSpPr>
          <p:nvPr/>
        </p:nvCxnSpPr>
        <p:spPr>
          <a:xfrm>
            <a:off x="4422775" y="2409825"/>
            <a:ext cx="305435" cy="1297940"/>
          </a:xfrm>
          <a:prstGeom prst="bentConnector3">
            <a:avLst>
              <a:gd name="adj1" fmla="val 177963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0" idx="1"/>
            <a:endCxn id="25" idx="1"/>
          </p:cNvCxnSpPr>
          <p:nvPr/>
        </p:nvCxnSpPr>
        <p:spPr>
          <a:xfrm rot="10800000" flipV="1">
            <a:off x="443230" y="2409825"/>
            <a:ext cx="347345" cy="1297940"/>
          </a:xfrm>
          <a:prstGeom prst="bentConnector3">
            <a:avLst>
              <a:gd name="adj1" fmla="val 14899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3230" y="3429000"/>
            <a:ext cx="428498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高光谱图像和多光谱图像</a:t>
            </a:r>
            <a:r>
              <a:rPr lang="zh-CN" altLang="en-US" sz="2400"/>
              <a:t>融合</a:t>
            </a:r>
            <a:endParaRPr lang="zh-CN" altLang="en-US" sz="2400"/>
          </a:p>
        </p:txBody>
      </p:sp>
      <p:pic>
        <p:nvPicPr>
          <p:cNvPr id="26" name="图片 25"/>
          <p:cNvPicPr preferRelativeResize="0"/>
          <p:nvPr/>
        </p:nvPicPr>
        <p:blipFill>
          <a:blip r:embed="rId4"/>
          <a:srcRect t="5301"/>
          <a:stretch>
            <a:fillRect/>
          </a:stretch>
        </p:blipFill>
        <p:spPr>
          <a:xfrm>
            <a:off x="1631950" y="4631690"/>
            <a:ext cx="1440000" cy="1440000"/>
          </a:xfrm>
          <a:prstGeom prst="rect">
            <a:avLst/>
          </a:prstGeom>
        </p:spPr>
      </p:pic>
      <p:sp>
        <p:nvSpPr>
          <p:cNvPr id="27" name="下箭头 26"/>
          <p:cNvSpPr/>
          <p:nvPr/>
        </p:nvSpPr>
        <p:spPr>
          <a:xfrm>
            <a:off x="2334260" y="3982085"/>
            <a:ext cx="503555" cy="4762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5032375" y="1872615"/>
            <a:ext cx="106172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5032375" y="4841875"/>
            <a:ext cx="106172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094095" y="928370"/>
            <a:ext cx="5551805" cy="250063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094095" y="3707130"/>
            <a:ext cx="5551805" cy="288163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1489690" y="1343025"/>
            <a:ext cx="408305" cy="16979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下游</a:t>
            </a:r>
            <a:r>
              <a:rPr lang="zh-CN" altLang="en-US" sz="2400"/>
              <a:t>任务</a:t>
            </a:r>
            <a:endParaRPr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11489690" y="4333875"/>
            <a:ext cx="408305" cy="16979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难点</a:t>
            </a:r>
            <a:r>
              <a:rPr lang="zh-CN" altLang="en-US" sz="2400"/>
              <a:t>问题</a:t>
            </a:r>
            <a:endParaRPr lang="zh-CN" altLang="en-US" sz="2400"/>
          </a:p>
        </p:txBody>
      </p:sp>
      <p:pic>
        <p:nvPicPr>
          <p:cNvPr id="38" name="图片 37"/>
          <p:cNvPicPr/>
          <p:nvPr/>
        </p:nvPicPr>
        <p:blipFill>
          <a:blip r:embed="rId5"/>
          <a:srcRect l="53162" t="-1094" r="1087" b="1094"/>
          <a:stretch>
            <a:fillRect/>
          </a:stretch>
        </p:blipFill>
        <p:spPr>
          <a:xfrm>
            <a:off x="7043420" y="1075055"/>
            <a:ext cx="1241425" cy="1965960"/>
          </a:xfrm>
          <a:prstGeom prst="rect">
            <a:avLst/>
          </a:prstGeom>
        </p:spPr>
      </p:pic>
      <p:pic>
        <p:nvPicPr>
          <p:cNvPr id="40" name="图片 39"/>
          <p:cNvPicPr/>
          <p:nvPr/>
        </p:nvPicPr>
        <p:blipFill>
          <a:blip r:embed="rId6"/>
          <a:srcRect r="50019" b="34435"/>
          <a:stretch>
            <a:fillRect/>
          </a:stretch>
        </p:blipFill>
        <p:spPr>
          <a:xfrm>
            <a:off x="9124950" y="1075055"/>
            <a:ext cx="1875790" cy="196596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953885" y="3060700"/>
            <a:ext cx="1166495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图像</a:t>
            </a:r>
            <a:r>
              <a:rPr lang="zh-CN" altLang="en-US" b="1"/>
              <a:t>分类</a:t>
            </a:r>
            <a:endParaRPr lang="zh-CN" altLang="en-US" b="1"/>
          </a:p>
        </p:txBody>
      </p:sp>
      <p:sp>
        <p:nvSpPr>
          <p:cNvPr id="42" name="文本框 41"/>
          <p:cNvSpPr txBox="1"/>
          <p:nvPr/>
        </p:nvSpPr>
        <p:spPr>
          <a:xfrm>
            <a:off x="9479280" y="3060700"/>
            <a:ext cx="1166495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目标</a:t>
            </a:r>
            <a:r>
              <a:rPr lang="zh-CN" altLang="en-US" b="1"/>
              <a:t>提取</a:t>
            </a:r>
            <a:endParaRPr lang="zh-CN" altLang="en-US" b="1"/>
          </a:p>
        </p:txBody>
      </p:sp>
      <p:sp>
        <p:nvSpPr>
          <p:cNvPr id="45" name="矩形 44"/>
          <p:cNvSpPr/>
          <p:nvPr/>
        </p:nvSpPr>
        <p:spPr>
          <a:xfrm>
            <a:off x="6273165" y="4074795"/>
            <a:ext cx="262509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数据异构</a:t>
            </a:r>
            <a:r>
              <a:rPr lang="zh-CN" altLang="en-US" sz="2400"/>
              <a:t>性</a:t>
            </a:r>
            <a:endParaRPr lang="zh-CN" altLang="en-US" sz="2400"/>
          </a:p>
        </p:txBody>
      </p:sp>
      <p:sp>
        <p:nvSpPr>
          <p:cNvPr id="46" name="矩形 45"/>
          <p:cNvSpPr/>
          <p:nvPr/>
        </p:nvSpPr>
        <p:spPr>
          <a:xfrm>
            <a:off x="6273165" y="4901565"/>
            <a:ext cx="262509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特征</a:t>
            </a:r>
            <a:r>
              <a:rPr lang="zh-CN" altLang="en-US" sz="2400"/>
              <a:t>交互</a:t>
            </a:r>
            <a:endParaRPr lang="zh-CN" altLang="en-US" sz="2400"/>
          </a:p>
        </p:txBody>
      </p:sp>
      <p:sp>
        <p:nvSpPr>
          <p:cNvPr id="47" name="矩形 46"/>
          <p:cNvSpPr/>
          <p:nvPr/>
        </p:nvSpPr>
        <p:spPr>
          <a:xfrm>
            <a:off x="6273165" y="5728970"/>
            <a:ext cx="262509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数据量</a:t>
            </a:r>
            <a:r>
              <a:rPr lang="zh-CN" altLang="en-US" sz="2400"/>
              <a:t>大</a:t>
            </a:r>
            <a:endParaRPr lang="zh-CN" altLang="en-US" sz="2400"/>
          </a:p>
        </p:txBody>
      </p:sp>
      <p:sp>
        <p:nvSpPr>
          <p:cNvPr id="48" name="文本框 47"/>
          <p:cNvSpPr txBox="1"/>
          <p:nvPr/>
        </p:nvSpPr>
        <p:spPr>
          <a:xfrm>
            <a:off x="9271000" y="4090035"/>
            <a:ext cx="2136775" cy="6451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分辨率</a:t>
            </a:r>
            <a:r>
              <a:rPr lang="zh-CN" altLang="en-US" b="1"/>
              <a:t>不匹配</a:t>
            </a:r>
            <a:endParaRPr lang="zh-CN" altLang="en-US" b="1"/>
          </a:p>
          <a:p>
            <a:pPr algn="ctr"/>
            <a:r>
              <a:rPr lang="zh-CN" altLang="en-US" b="1"/>
              <a:t>光谱范围</a:t>
            </a:r>
            <a:r>
              <a:rPr lang="zh-CN" altLang="en-US" b="1"/>
              <a:t>差异</a:t>
            </a:r>
            <a:endParaRPr lang="zh-CN" altLang="en-US" b="1"/>
          </a:p>
        </p:txBody>
      </p:sp>
      <p:sp>
        <p:nvSpPr>
          <p:cNvPr id="50" name="文本框 49"/>
          <p:cNvSpPr txBox="1"/>
          <p:nvPr/>
        </p:nvSpPr>
        <p:spPr>
          <a:xfrm>
            <a:off x="9271000" y="4859655"/>
            <a:ext cx="2136775" cy="6451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空谱耦合性</a:t>
            </a:r>
            <a:r>
              <a:rPr lang="zh-CN" altLang="en-US" b="1"/>
              <a:t>差</a:t>
            </a:r>
            <a:endParaRPr lang="zh-CN" altLang="en-US" b="1"/>
          </a:p>
          <a:p>
            <a:pPr algn="ctr"/>
            <a:r>
              <a:rPr lang="zh-CN" altLang="en-US" b="1"/>
              <a:t>融合质量</a:t>
            </a:r>
            <a:r>
              <a:rPr lang="zh-CN" altLang="en-US" b="1"/>
              <a:t>不佳</a:t>
            </a:r>
            <a:endParaRPr lang="zh-CN" altLang="en-US" b="1"/>
          </a:p>
        </p:txBody>
      </p:sp>
      <p:sp>
        <p:nvSpPr>
          <p:cNvPr id="51" name="文本框 50"/>
          <p:cNvSpPr txBox="1"/>
          <p:nvPr/>
        </p:nvSpPr>
        <p:spPr>
          <a:xfrm>
            <a:off x="9271000" y="5784215"/>
            <a:ext cx="2136775" cy="6451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模型</a:t>
            </a:r>
            <a:r>
              <a:rPr lang="zh-CN" altLang="en-US" b="1"/>
              <a:t>复杂</a:t>
            </a:r>
            <a:endParaRPr lang="zh-CN" altLang="en-US" b="1"/>
          </a:p>
          <a:p>
            <a:pPr algn="ctr"/>
            <a:r>
              <a:rPr lang="zh-CN" altLang="en-US" b="1"/>
              <a:t>计算量</a:t>
            </a:r>
            <a:r>
              <a:rPr lang="zh-CN" altLang="en-US" b="1"/>
              <a:t>大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多尺度深度交叉融合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Transformer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融合方法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0325" y="850900"/>
            <a:ext cx="11968480" cy="5461635"/>
            <a:chOff x="95" y="1340"/>
            <a:chExt cx="18369" cy="930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" y="1505"/>
              <a:ext cx="11182" cy="7784"/>
            </a:xfrm>
            <a:prstGeom prst="rect">
              <a:avLst/>
            </a:prstGeom>
          </p:spPr>
        </p:pic>
        <p:sp>
          <p:nvSpPr>
            <p:cNvPr id="28" name="圆角矩形 27"/>
            <p:cNvSpPr/>
            <p:nvPr/>
          </p:nvSpPr>
          <p:spPr>
            <a:xfrm>
              <a:off x="441" y="1462"/>
              <a:ext cx="11915" cy="7850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88" y="1472"/>
              <a:ext cx="18176" cy="11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1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5" y="3336"/>
              <a:ext cx="855" cy="496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方法整体</a:t>
              </a:r>
              <a:r>
                <a:rPr lang="zh-CN" altLang="en-US" sz="2400"/>
                <a:t>框架</a:t>
              </a:r>
              <a:endParaRPr lang="zh-CN" altLang="en-US" sz="2400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2682" y="1715"/>
              <a:ext cx="5658" cy="3685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2683" y="6319"/>
              <a:ext cx="5657" cy="2993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3520" y="5889"/>
              <a:ext cx="3984" cy="87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核心子</a:t>
              </a:r>
              <a:r>
                <a:rPr lang="zh-CN" altLang="en-US" sz="2400"/>
                <a:t>模块</a:t>
              </a:r>
              <a:endParaRPr lang="zh-CN" altLang="en-US" sz="240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2822" y="6845"/>
              <a:ext cx="5273" cy="2624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l"/>
              <a:r>
                <a:rPr lang="en-US" altLang="zh-CN" sz="1600" b="1"/>
                <a:t>1.</a:t>
              </a:r>
              <a:r>
                <a:rPr lang="zh-CN" altLang="en-US" sz="1600" b="1"/>
                <a:t>递进式特征挖掘模块</a:t>
              </a:r>
              <a:endParaRPr lang="zh-CN" altLang="en-US" sz="1600" b="1"/>
            </a:p>
            <a:p>
              <a:pPr algn="l"/>
              <a:endParaRPr lang="zh-CN" altLang="en-US" sz="1600" b="1"/>
            </a:p>
            <a:p>
              <a:pPr algn="l"/>
              <a:r>
                <a:rPr lang="en-US" altLang="zh-CN" sz="1600" b="1"/>
                <a:t>2.</a:t>
              </a:r>
              <a:r>
                <a:rPr lang="zh-CN" altLang="en-US" sz="1600" b="1"/>
                <a:t>多头深度交叉融合注意力模块</a:t>
              </a:r>
              <a:endParaRPr lang="zh-CN" altLang="en-US" sz="1600" b="1"/>
            </a:p>
            <a:p>
              <a:pPr algn="l"/>
              <a:endParaRPr lang="zh-CN" altLang="en-US" sz="1600" b="1"/>
            </a:p>
            <a:p>
              <a:pPr algn="l"/>
              <a:r>
                <a:rPr lang="en-US" altLang="zh-CN" sz="1600" b="1"/>
                <a:t>3.</a:t>
              </a:r>
              <a:r>
                <a:rPr lang="zh-CN" altLang="en-US" sz="1600" b="1"/>
                <a:t>多维细化卷积模块</a:t>
              </a:r>
              <a:endParaRPr lang="zh-CN" altLang="en-US" sz="1600" b="1"/>
            </a:p>
            <a:p>
              <a:pPr algn="ctr"/>
              <a:endParaRPr lang="zh-CN" altLang="en-US" sz="1600" b="1"/>
            </a:p>
          </p:txBody>
        </p:sp>
        <p:sp>
          <p:nvSpPr>
            <p:cNvPr id="6" name="矩形 5"/>
            <p:cNvSpPr/>
            <p:nvPr/>
          </p:nvSpPr>
          <p:spPr>
            <a:xfrm>
              <a:off x="13520" y="1340"/>
              <a:ext cx="3984" cy="87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难点</a:t>
              </a:r>
              <a:r>
                <a:rPr lang="zh-CN" altLang="en-US" sz="2400"/>
                <a:t>问题</a:t>
              </a:r>
              <a:endParaRPr lang="zh-CN" altLang="en-US" sz="24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822" y="2340"/>
              <a:ext cx="5273" cy="309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p>
              <a:pPr algn="l"/>
              <a:r>
                <a:rPr lang="en-US" altLang="zh-CN" sz="1600" b="1"/>
                <a:t>1.</a:t>
              </a:r>
              <a:r>
                <a:rPr lang="zh-CN" altLang="en-US" sz="1600" b="1"/>
                <a:t>如何充分提取图像的特征信息</a:t>
              </a:r>
              <a:endParaRPr lang="zh-CN" altLang="en-US" sz="1600" b="1"/>
            </a:p>
            <a:p>
              <a:pPr algn="l"/>
              <a:endParaRPr lang="zh-CN" altLang="en-US" sz="1600" b="1"/>
            </a:p>
            <a:p>
              <a:pPr algn="l"/>
              <a:r>
                <a:rPr lang="en-US" altLang="zh-CN" sz="1600" b="1"/>
                <a:t>2.</a:t>
              </a:r>
              <a:r>
                <a:rPr lang="zh-CN" altLang="en-US" sz="1600" b="1"/>
                <a:t>如何对高光谱和多光谱图像的</a:t>
              </a:r>
              <a:endParaRPr lang="en-US" altLang="zh-CN" sz="1600" b="1"/>
            </a:p>
            <a:p>
              <a:pPr algn="l"/>
              <a:r>
                <a:rPr lang="en-US" altLang="zh-CN" sz="1600" b="1"/>
                <a:t>   </a:t>
              </a:r>
              <a:r>
                <a:rPr lang="zh-CN" altLang="en-US" sz="1600" b="1"/>
                <a:t>空间光谱信息进行有效交互</a:t>
              </a:r>
              <a:endParaRPr lang="zh-CN" altLang="en-US" sz="1600" b="1"/>
            </a:p>
            <a:p>
              <a:pPr algn="l"/>
              <a:endParaRPr lang="zh-CN" altLang="en-US" sz="1600" b="1"/>
            </a:p>
            <a:p>
              <a:pPr algn="l"/>
              <a:r>
                <a:rPr lang="en-US" altLang="zh-CN" sz="1600" b="1"/>
                <a:t>3.</a:t>
              </a:r>
              <a:r>
                <a:rPr lang="zh-CN" altLang="en-US" sz="1600" b="1"/>
                <a:t>如何进行高质量的图像重建</a:t>
              </a:r>
              <a:endParaRPr lang="zh-CN" altLang="en-US" sz="1600" b="1"/>
            </a:p>
            <a:p>
              <a:pPr algn="ctr"/>
              <a:endParaRPr lang="zh-CN" altLang="en-US" sz="1600" b="1"/>
            </a:p>
          </p:txBody>
        </p:sp>
        <p:sp>
          <p:nvSpPr>
            <p:cNvPr id="8" name="矩形 7"/>
            <p:cNvSpPr/>
            <p:nvPr/>
          </p:nvSpPr>
          <p:spPr>
            <a:xfrm>
              <a:off x="167" y="9475"/>
              <a:ext cx="18175" cy="117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/>
                <a:t>MDC-FusFormer</a:t>
              </a:r>
              <a:r>
                <a:rPr lang="zh-CN" altLang="en-US" sz="2400"/>
                <a:t>设计了一个三分支的深度交叉融合注意力</a:t>
              </a:r>
              <a:r>
                <a:rPr lang="en-US" altLang="zh-CN" sz="2400"/>
                <a:t>Transformer</a:t>
              </a:r>
              <a:r>
                <a:rPr lang="zh-CN" altLang="en-US" sz="2400"/>
                <a:t>架构和多维细化卷积模，实现高光谱特征的深度交互，重建高分辨率的融合</a:t>
              </a:r>
              <a:r>
                <a:rPr lang="zh-CN" altLang="en-US" sz="2400"/>
                <a:t>图像。</a:t>
              </a:r>
              <a:endParaRPr lang="zh-CN" altLang="en-US" sz="24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07315" y="6468110"/>
            <a:ext cx="11003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MDC-FusFormer: Multiscale Deep Cross-Fusion Transformer Network for Hyperspectral and Multispectral Image Fusion</a:t>
            </a:r>
            <a:r>
              <a:rPr lang="zh-CN" altLang="en-US" sz="1200"/>
              <a:t>，</a:t>
            </a:r>
            <a:r>
              <a:rPr lang="en-US" altLang="zh-CN" sz="1200"/>
              <a:t>2024</a:t>
            </a:r>
            <a:r>
              <a:rPr lang="zh-CN" altLang="en-US" sz="1200"/>
              <a:t>，</a:t>
            </a:r>
            <a:r>
              <a:rPr lang="en-US" altLang="zh-CN" sz="1200"/>
              <a:t>TGRS</a:t>
            </a:r>
            <a:endParaRPr lang="en-US" altLang="zh-CN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2074545"/>
            <a:ext cx="5424170" cy="3013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388110"/>
            <a:ext cx="5688330" cy="3700145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280035" y="1381760"/>
            <a:ext cx="6011545" cy="402336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多尺度深度交叉融合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Transformer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融合方法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0325" y="1697990"/>
            <a:ext cx="542925" cy="27679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PFMM</a:t>
            </a:r>
            <a:endParaRPr lang="en-US" altLang="zh-CN" sz="2400"/>
          </a:p>
        </p:txBody>
      </p:sp>
      <p:sp>
        <p:nvSpPr>
          <p:cNvPr id="33" name="圆角矩形 32"/>
          <p:cNvSpPr/>
          <p:nvPr/>
        </p:nvSpPr>
        <p:spPr>
          <a:xfrm>
            <a:off x="6490335" y="1542415"/>
            <a:ext cx="5563235" cy="386334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60005" y="1290955"/>
            <a:ext cx="2529840" cy="5556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MDCFA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" y="1192530"/>
            <a:ext cx="10339070" cy="5247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20015" y="928370"/>
            <a:ext cx="4912360" cy="566039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光学遥感显著性目标检测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2881" y="934720"/>
            <a:ext cx="11541759" cy="755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43230" y="3562350"/>
            <a:ext cx="428498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光学遥感图像显著性</a:t>
            </a:r>
            <a:r>
              <a:rPr lang="zh-CN" altLang="en-US" sz="2400"/>
              <a:t>检测</a:t>
            </a:r>
            <a:endParaRPr lang="zh-CN" altLang="en-US" sz="2400"/>
          </a:p>
        </p:txBody>
      </p:sp>
      <p:sp>
        <p:nvSpPr>
          <p:cNvPr id="27" name="下箭头 26"/>
          <p:cNvSpPr/>
          <p:nvPr/>
        </p:nvSpPr>
        <p:spPr>
          <a:xfrm>
            <a:off x="1258570" y="4143375"/>
            <a:ext cx="503555" cy="6508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5032375" y="1872615"/>
            <a:ext cx="106172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5032375" y="4841875"/>
            <a:ext cx="106172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094095" y="1089660"/>
            <a:ext cx="5551805" cy="287591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094095" y="4074160"/>
            <a:ext cx="5551805" cy="251460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246495" y="875030"/>
            <a:ext cx="5283200" cy="5645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遥感图像显著性检测</a:t>
            </a:r>
            <a:r>
              <a:rPr lang="zh-CN" altLang="en-US" sz="2400"/>
              <a:t>应用</a:t>
            </a:r>
            <a:endParaRPr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11489690" y="4333875"/>
            <a:ext cx="408305" cy="16979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难点</a:t>
            </a:r>
            <a:r>
              <a:rPr lang="zh-CN" altLang="en-US" sz="2400"/>
              <a:t>问题</a:t>
            </a:r>
            <a:endParaRPr lang="zh-CN" altLang="en-US" sz="2400"/>
          </a:p>
        </p:txBody>
      </p:sp>
      <p:sp>
        <p:nvSpPr>
          <p:cNvPr id="41" name="文本框 40"/>
          <p:cNvSpPr txBox="1"/>
          <p:nvPr/>
        </p:nvSpPr>
        <p:spPr>
          <a:xfrm>
            <a:off x="6590030" y="3543300"/>
            <a:ext cx="2421255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地势探测与资源</a:t>
            </a:r>
            <a:r>
              <a:rPr lang="zh-CN" altLang="en-US" b="1"/>
              <a:t>勘探</a:t>
            </a:r>
            <a:endParaRPr lang="zh-CN" altLang="en-US" b="1"/>
          </a:p>
        </p:txBody>
      </p:sp>
      <p:sp>
        <p:nvSpPr>
          <p:cNvPr id="45" name="矩形 44"/>
          <p:cNvSpPr/>
          <p:nvPr/>
        </p:nvSpPr>
        <p:spPr>
          <a:xfrm>
            <a:off x="6273165" y="4221480"/>
            <a:ext cx="262509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尺度</a:t>
            </a:r>
            <a:r>
              <a:rPr lang="zh-CN" altLang="en-US" sz="2400"/>
              <a:t>变化大</a:t>
            </a:r>
            <a:endParaRPr lang="zh-CN" altLang="en-US" sz="2400"/>
          </a:p>
        </p:txBody>
      </p:sp>
      <p:sp>
        <p:nvSpPr>
          <p:cNvPr id="46" name="矩形 45"/>
          <p:cNvSpPr/>
          <p:nvPr/>
        </p:nvSpPr>
        <p:spPr>
          <a:xfrm>
            <a:off x="6273165" y="5048250"/>
            <a:ext cx="262509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背景</a:t>
            </a:r>
            <a:r>
              <a:rPr lang="zh-CN" altLang="en-US" sz="2400"/>
              <a:t>复杂</a:t>
            </a:r>
            <a:endParaRPr lang="zh-CN" altLang="en-US" sz="2400"/>
          </a:p>
        </p:txBody>
      </p:sp>
      <p:sp>
        <p:nvSpPr>
          <p:cNvPr id="47" name="矩形 46"/>
          <p:cNvSpPr/>
          <p:nvPr/>
        </p:nvSpPr>
        <p:spPr>
          <a:xfrm>
            <a:off x="6273165" y="5875655"/>
            <a:ext cx="262509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空间分辨率</a:t>
            </a:r>
            <a:r>
              <a:rPr lang="zh-CN" altLang="en-US" sz="2400"/>
              <a:t>低</a:t>
            </a:r>
            <a:endParaRPr lang="zh-CN" altLang="en-US" sz="2400"/>
          </a:p>
        </p:txBody>
      </p:sp>
      <p:sp>
        <p:nvSpPr>
          <p:cNvPr id="48" name="文本框 47"/>
          <p:cNvSpPr txBox="1"/>
          <p:nvPr/>
        </p:nvSpPr>
        <p:spPr>
          <a:xfrm>
            <a:off x="9271000" y="4366895"/>
            <a:ext cx="2136775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尺度结构适配难</a:t>
            </a:r>
            <a:endParaRPr lang="zh-CN" altLang="en-US" b="1"/>
          </a:p>
        </p:txBody>
      </p:sp>
      <p:sp>
        <p:nvSpPr>
          <p:cNvPr id="50" name="文本框 49"/>
          <p:cNvSpPr txBox="1"/>
          <p:nvPr/>
        </p:nvSpPr>
        <p:spPr>
          <a:xfrm>
            <a:off x="9271000" y="4936490"/>
            <a:ext cx="2136775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背景噪声剔除难</a:t>
            </a:r>
            <a:endParaRPr lang="zh-CN" altLang="en-US" b="1"/>
          </a:p>
        </p:txBody>
      </p:sp>
      <p:sp>
        <p:nvSpPr>
          <p:cNvPr id="51" name="文本框 50"/>
          <p:cNvSpPr txBox="1"/>
          <p:nvPr/>
        </p:nvSpPr>
        <p:spPr>
          <a:xfrm>
            <a:off x="9271000" y="6061075"/>
            <a:ext cx="2136775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目标边缘定位难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4841875"/>
            <a:ext cx="2257425" cy="1562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530" y="4841875"/>
            <a:ext cx="1966595" cy="158115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2509520" y="5316855"/>
            <a:ext cx="43307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/>
          <a:srcRect l="12828" t="9787" r="10531" b="10935"/>
          <a:stretch>
            <a:fillRect/>
          </a:stretch>
        </p:blipFill>
        <p:spPr>
          <a:xfrm>
            <a:off x="443865" y="1168400"/>
            <a:ext cx="4283710" cy="1892300"/>
          </a:xfrm>
          <a:prstGeom prst="rect">
            <a:avLst/>
          </a:prstGeom>
        </p:spPr>
      </p:pic>
      <p:sp>
        <p:nvSpPr>
          <p:cNvPr id="9" name="上箭头 8"/>
          <p:cNvSpPr/>
          <p:nvPr/>
        </p:nvSpPr>
        <p:spPr>
          <a:xfrm>
            <a:off x="3509645" y="3094990"/>
            <a:ext cx="666750" cy="39433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r="49444"/>
          <a:stretch>
            <a:fillRect/>
          </a:stretch>
        </p:blipFill>
        <p:spPr>
          <a:xfrm>
            <a:off x="6816725" y="2444115"/>
            <a:ext cx="1711325" cy="9201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l="49662"/>
          <a:stretch>
            <a:fillRect/>
          </a:stretch>
        </p:blipFill>
        <p:spPr>
          <a:xfrm>
            <a:off x="6818630" y="1487170"/>
            <a:ext cx="1703705" cy="9201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271000" y="3542030"/>
            <a:ext cx="226441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城市规划与</a:t>
            </a:r>
            <a:r>
              <a:rPr lang="zh-CN" altLang="en-US" b="1"/>
              <a:t>管理</a:t>
            </a:r>
            <a:endParaRPr lang="zh-CN" altLang="en-US" b="1"/>
          </a:p>
        </p:txBody>
      </p:sp>
      <p:pic>
        <p:nvPicPr>
          <p:cNvPr id="14" name="图片 13"/>
          <p:cNvPicPr preferRelativeResize="0"/>
          <p:nvPr/>
        </p:nvPicPr>
        <p:blipFill>
          <a:blip r:embed="rId6"/>
          <a:srcRect r="49867"/>
          <a:stretch>
            <a:fillRect/>
          </a:stretch>
        </p:blipFill>
        <p:spPr>
          <a:xfrm>
            <a:off x="9383395" y="2456815"/>
            <a:ext cx="1626870" cy="921385"/>
          </a:xfrm>
          <a:prstGeom prst="rect">
            <a:avLst/>
          </a:prstGeom>
        </p:spPr>
      </p:pic>
      <p:pic>
        <p:nvPicPr>
          <p:cNvPr id="15" name="图片 14"/>
          <p:cNvPicPr preferRelativeResize="0"/>
          <p:nvPr/>
        </p:nvPicPr>
        <p:blipFill>
          <a:blip r:embed="rId6"/>
          <a:srcRect l="50344"/>
          <a:stretch>
            <a:fillRect/>
          </a:stretch>
        </p:blipFill>
        <p:spPr>
          <a:xfrm>
            <a:off x="9383395" y="1487170"/>
            <a:ext cx="1626870" cy="9213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271000" y="5505450"/>
            <a:ext cx="2136775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跨场景泛化能力弱</a:t>
            </a:r>
            <a:endParaRPr lang="zh-CN" altLang="en-US" b="1"/>
          </a:p>
        </p:txBody>
      </p:sp>
      <p:sp>
        <p:nvSpPr>
          <p:cNvPr id="17" name="右箭头 16"/>
          <p:cNvSpPr/>
          <p:nvPr/>
        </p:nvSpPr>
        <p:spPr>
          <a:xfrm>
            <a:off x="9011285" y="5010785"/>
            <a:ext cx="37211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局部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全局信息感知显著性目标检测方法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0325" y="850900"/>
            <a:ext cx="11586210" cy="5427345"/>
            <a:chOff x="95" y="1340"/>
            <a:chExt cx="18369" cy="9309"/>
          </a:xfrm>
        </p:grpSpPr>
        <p:sp>
          <p:nvSpPr>
            <p:cNvPr id="28" name="圆角矩形 27"/>
            <p:cNvSpPr/>
            <p:nvPr/>
          </p:nvSpPr>
          <p:spPr>
            <a:xfrm>
              <a:off x="441" y="1462"/>
              <a:ext cx="11915" cy="7850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88" y="1472"/>
              <a:ext cx="18176" cy="11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1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5" y="3336"/>
              <a:ext cx="855" cy="496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方法整体</a:t>
              </a:r>
              <a:r>
                <a:rPr lang="zh-CN" altLang="en-US" sz="2400"/>
                <a:t>框架</a:t>
              </a:r>
              <a:endParaRPr lang="zh-CN" altLang="en-US" sz="2400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2682" y="1715"/>
              <a:ext cx="5658" cy="3685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2683" y="6319"/>
              <a:ext cx="5657" cy="2993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3520" y="5889"/>
              <a:ext cx="3984" cy="87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核心子</a:t>
              </a:r>
              <a:r>
                <a:rPr lang="zh-CN" altLang="en-US" sz="2400"/>
                <a:t>模块</a:t>
              </a:r>
              <a:endParaRPr lang="zh-CN" altLang="en-US" sz="240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2822" y="7223"/>
              <a:ext cx="5273" cy="2246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l"/>
              <a:r>
                <a:rPr lang="en-US" altLang="zh-CN" sz="1600" b="1"/>
                <a:t>1.</a:t>
              </a:r>
              <a:r>
                <a:rPr lang="zh-CN" altLang="en-US" sz="1600" b="1"/>
                <a:t>边缘自适应增强模块</a:t>
              </a:r>
              <a:endParaRPr lang="zh-CN" altLang="en-US" sz="1600" b="1"/>
            </a:p>
            <a:p>
              <a:pPr algn="l"/>
              <a:endParaRPr lang="zh-CN" altLang="en-US" sz="1600" b="1"/>
            </a:p>
            <a:p>
              <a:pPr algn="l"/>
              <a:r>
                <a:rPr lang="en-US" altLang="zh-CN" sz="1600" b="1"/>
                <a:t>2.</a:t>
              </a:r>
              <a:r>
                <a:rPr lang="zh-CN" altLang="en-US" sz="1600" b="1"/>
                <a:t>多尺度分组加权注意力模块</a:t>
              </a:r>
              <a:endParaRPr lang="zh-CN" altLang="en-US" sz="1600" b="1"/>
            </a:p>
            <a:p>
              <a:pPr algn="l"/>
              <a:endParaRPr lang="zh-CN" altLang="en-US" sz="1600" b="1"/>
            </a:p>
            <a:p>
              <a:pPr algn="l"/>
              <a:r>
                <a:rPr lang="en-US" altLang="zh-CN" sz="1600" b="1"/>
                <a:t>3.</a:t>
              </a:r>
              <a:r>
                <a:rPr lang="zh-CN" altLang="en-US" sz="1600" b="1"/>
                <a:t>双域注意力模块</a:t>
              </a:r>
              <a:endParaRPr lang="zh-CN" altLang="en-US" sz="1600" b="1"/>
            </a:p>
            <a:p>
              <a:pPr algn="ctr"/>
              <a:endParaRPr lang="zh-CN" altLang="en-US" sz="1600" b="1"/>
            </a:p>
          </p:txBody>
        </p:sp>
        <p:sp>
          <p:nvSpPr>
            <p:cNvPr id="6" name="矩形 5"/>
            <p:cNvSpPr/>
            <p:nvPr/>
          </p:nvSpPr>
          <p:spPr>
            <a:xfrm>
              <a:off x="13520" y="1340"/>
              <a:ext cx="3984" cy="87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难点</a:t>
              </a:r>
              <a:r>
                <a:rPr lang="zh-CN" altLang="en-US" sz="2400"/>
                <a:t>问题</a:t>
              </a:r>
              <a:endParaRPr lang="zh-CN" altLang="en-US" sz="24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822" y="2320"/>
              <a:ext cx="5273" cy="311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p>
              <a:pPr algn="l"/>
              <a:r>
                <a:rPr lang="en-US" altLang="zh-CN" sz="1600" b="1"/>
                <a:t>1.</a:t>
              </a:r>
              <a:r>
                <a:rPr lang="zh-CN" altLang="en-US" sz="1600" b="1"/>
                <a:t>如何充分提取图像的特征信息</a:t>
              </a:r>
              <a:endParaRPr lang="zh-CN" altLang="en-US" sz="1600" b="1"/>
            </a:p>
            <a:p>
              <a:pPr algn="l"/>
              <a:endParaRPr lang="zh-CN" altLang="en-US" sz="1600" b="1"/>
            </a:p>
            <a:p>
              <a:pPr algn="l"/>
              <a:r>
                <a:rPr lang="en-US" altLang="zh-CN" sz="1600" b="1"/>
                <a:t>2.</a:t>
              </a:r>
              <a:r>
                <a:rPr lang="zh-CN" altLang="en-US" sz="1600" b="1"/>
                <a:t>如何充分利用多维度特征中包含的全局与局部目标表征信息</a:t>
              </a:r>
              <a:endParaRPr lang="zh-CN" altLang="en-US" sz="1600" b="1"/>
            </a:p>
            <a:p>
              <a:pPr algn="l"/>
              <a:endParaRPr lang="en-US" altLang="zh-CN" sz="1600" b="1"/>
            </a:p>
            <a:p>
              <a:pPr algn="l"/>
              <a:r>
                <a:rPr lang="en-US" altLang="zh-CN" sz="1600" b="1"/>
                <a:t>3.</a:t>
              </a:r>
              <a:r>
                <a:rPr lang="zh-CN" altLang="en-US" sz="1600" b="1"/>
                <a:t>如何将各级特征进行融合并将显著目标精准分割</a:t>
              </a:r>
              <a:endParaRPr lang="zh-CN" altLang="en-US" sz="1600" b="1"/>
            </a:p>
          </p:txBody>
        </p:sp>
        <p:sp>
          <p:nvSpPr>
            <p:cNvPr id="8" name="矩形 7"/>
            <p:cNvSpPr/>
            <p:nvPr/>
          </p:nvSpPr>
          <p:spPr>
            <a:xfrm>
              <a:off x="167" y="9475"/>
              <a:ext cx="18175" cy="117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/>
                <a:t>LGIPNet</a:t>
              </a:r>
              <a:r>
                <a:rPr lang="zh-CN" altLang="en-US" sz="2400"/>
                <a:t>设计了一个基于</a:t>
              </a:r>
              <a:r>
                <a:rPr lang="en-US" altLang="zh-CN" sz="2400"/>
                <a:t>FTransformer</a:t>
              </a:r>
              <a:r>
                <a:rPr lang="zh-CN" altLang="en-US" sz="2400"/>
                <a:t>架构下的分支增强策略。通过对多分支、多维度之间的交叉交互，深度挖掘特征之间的</a:t>
              </a:r>
              <a:r>
                <a:rPr lang="zh-CN" altLang="en-US" sz="2400"/>
                <a:t>相关性。</a:t>
              </a:r>
              <a:endParaRPr lang="zh-CN" altLang="en-US" sz="240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" y="1831"/>
              <a:ext cx="10457" cy="7133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129540" y="6483985"/>
            <a:ext cx="114014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Local–Global Information Perception Network for Salient Object Detection in Optical Remote Sensing Images,2025,TGRS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" y="5113020"/>
            <a:ext cx="6190615" cy="17475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1216660"/>
            <a:ext cx="5408930" cy="2780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" y="934720"/>
            <a:ext cx="4988560" cy="306324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280035" y="928370"/>
            <a:ext cx="5562600" cy="315214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边缘自适应增强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双域注意力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多尺度分组加权模块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2881" y="934720"/>
            <a:ext cx="11541759" cy="755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325" y="1073785"/>
            <a:ext cx="542925" cy="27762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边缘自适应增强模块</a:t>
            </a:r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908040" y="934085"/>
            <a:ext cx="6257290" cy="314642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79400" y="4981575"/>
            <a:ext cx="6837045" cy="184912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367790" y="4946015"/>
            <a:ext cx="5126355" cy="2711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多尺度分组加权注意力模块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598275" y="1468120"/>
            <a:ext cx="567055" cy="20885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双域注意力模块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305" y="4561840"/>
            <a:ext cx="6015355" cy="542290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p>
            <a:pPr algn="l"/>
            <a:r>
              <a:rPr lang="en-US" altLang="zh-CN" b="1"/>
              <a:t>1.</a:t>
            </a:r>
            <a:r>
              <a:rPr lang="zh-CN" altLang="en-US" b="1"/>
              <a:t>特征分组和分离卷积提取局部细节信息</a:t>
            </a:r>
            <a:endParaRPr lang="zh-CN" altLang="en-US" b="1"/>
          </a:p>
          <a:p>
            <a:pPr algn="l"/>
            <a:r>
              <a:rPr lang="en-US" altLang="zh-CN" b="1"/>
              <a:t>2.</a:t>
            </a:r>
            <a:r>
              <a:rPr lang="zh-CN" altLang="en-US" b="1"/>
              <a:t>利用差分感知获得通道间的边缘依赖关系强化边缘特征</a:t>
            </a:r>
            <a:endParaRPr lang="zh-CN" altLang="en-US" b="1"/>
          </a:p>
          <a:p>
            <a:pPr algn="ctr"/>
            <a:endParaRPr lang="zh-CN" altLang="en-US" b="1"/>
          </a:p>
        </p:txBody>
      </p:sp>
      <p:sp>
        <p:nvSpPr>
          <p:cNvPr id="11" name="圆角矩形 10"/>
          <p:cNvSpPr/>
          <p:nvPr/>
        </p:nvSpPr>
        <p:spPr>
          <a:xfrm>
            <a:off x="26670" y="4133850"/>
            <a:ext cx="5815965" cy="73088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95975" y="4298950"/>
            <a:ext cx="6703695" cy="542290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p>
            <a:pPr algn="l"/>
            <a:r>
              <a:rPr lang="en-US" altLang="zh-CN" b="1"/>
              <a:t>1.</a:t>
            </a:r>
            <a:r>
              <a:rPr lang="zh-CN" altLang="en-US" b="1"/>
              <a:t>通道增强注意力块采用双频全局池化来缓解全局信息的委失</a:t>
            </a:r>
            <a:endParaRPr lang="zh-CN" altLang="en-US" b="1"/>
          </a:p>
          <a:p>
            <a:pPr algn="l"/>
            <a:r>
              <a:rPr lang="en-US" altLang="zh-CN" b="1"/>
              <a:t>2.</a:t>
            </a:r>
            <a:r>
              <a:rPr lang="zh-CN" altLang="en-US" b="1"/>
              <a:t>自适应空间注意力块在不同感受野中感知更深入的空间信息</a:t>
            </a:r>
            <a:endParaRPr lang="zh-CN" altLang="en-US" b="1"/>
          </a:p>
        </p:txBody>
      </p:sp>
      <p:sp>
        <p:nvSpPr>
          <p:cNvPr id="13" name="圆角矩形 12"/>
          <p:cNvSpPr/>
          <p:nvPr/>
        </p:nvSpPr>
        <p:spPr>
          <a:xfrm>
            <a:off x="5908675" y="4124325"/>
            <a:ext cx="6256655" cy="73088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278370" y="4982845"/>
            <a:ext cx="4886960" cy="184912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78370" y="6157595"/>
            <a:ext cx="4622165" cy="542290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p>
            <a:pPr algn="l"/>
            <a:r>
              <a:rPr lang="en-US" altLang="zh-CN" b="1"/>
              <a:t>1.</a:t>
            </a:r>
            <a:r>
              <a:rPr lang="zh-CN" altLang="en-US" b="1"/>
              <a:t>通过分层采样和膨胀卷积，捕捉不同尺度特征与全局结构，增强多尺度目标感知能力</a:t>
            </a:r>
            <a:endParaRPr lang="zh-CN" altLang="en-US" b="1"/>
          </a:p>
          <a:p>
            <a:pPr algn="l"/>
            <a:endParaRPr lang="zh-CN" altLang="en-US" b="1"/>
          </a:p>
          <a:p>
            <a:pPr algn="l"/>
            <a:r>
              <a:rPr lang="en-US" altLang="zh-CN" b="1"/>
              <a:t>2.</a:t>
            </a:r>
            <a:r>
              <a:rPr lang="zh-CN" altLang="en-US" b="1"/>
              <a:t>注意力抑制冗余、强化关键特征</a:t>
            </a:r>
            <a:r>
              <a:rPr lang="en-US" altLang="zh-CN" b="1"/>
              <a:t>;</a:t>
            </a:r>
            <a:r>
              <a:rPr lang="zh-CN" altLang="en-US" b="1"/>
              <a:t>多尺度特征经加权注意力优化，突出显著目标区域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84079"/>
          <a:stretch>
            <a:fillRect/>
          </a:stretch>
        </p:blipFill>
        <p:spPr>
          <a:xfrm>
            <a:off x="31750" y="888365"/>
            <a:ext cx="1447165" cy="587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9652"/>
          <a:stretch>
            <a:fillRect/>
          </a:stretch>
        </p:blipFill>
        <p:spPr>
          <a:xfrm>
            <a:off x="1478915" y="888365"/>
            <a:ext cx="6398260" cy="5880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1109345"/>
            <a:ext cx="4127500" cy="5434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20015" y="928370"/>
            <a:ext cx="4912360" cy="566039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高光谱图像分类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2881" y="934720"/>
            <a:ext cx="11541759" cy="755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5032375" y="1872615"/>
            <a:ext cx="106172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5032375" y="4841875"/>
            <a:ext cx="106172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094095" y="1089660"/>
            <a:ext cx="5551805" cy="254952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094095" y="3913505"/>
            <a:ext cx="5551805" cy="267525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246495" y="875030"/>
            <a:ext cx="5283200" cy="5645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高光谱分类</a:t>
            </a:r>
            <a:r>
              <a:rPr lang="zh-CN" altLang="en-US" sz="2400"/>
              <a:t>应用</a:t>
            </a:r>
            <a:endParaRPr lang="zh-CN" altLang="en-US" sz="2400"/>
          </a:p>
        </p:txBody>
      </p:sp>
      <p:sp>
        <p:nvSpPr>
          <p:cNvPr id="41" name="文本框 40"/>
          <p:cNvSpPr txBox="1"/>
          <p:nvPr/>
        </p:nvSpPr>
        <p:spPr>
          <a:xfrm>
            <a:off x="1515110" y="3190240"/>
            <a:ext cx="2421255" cy="95313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sz="2800" b="1"/>
              <a:t>自然图像分类</a:t>
            </a:r>
            <a:endParaRPr lang="zh-CN" altLang="en-US" sz="2800" b="1"/>
          </a:p>
          <a:p>
            <a:pPr algn="ctr"/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en-US" altLang="zh-CN" sz="28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273165" y="4221480"/>
            <a:ext cx="262509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维度</a:t>
            </a:r>
            <a:r>
              <a:rPr lang="zh-CN" altLang="en-US" sz="2400"/>
              <a:t>高</a:t>
            </a:r>
            <a:endParaRPr lang="zh-CN" altLang="en-US" sz="2400"/>
          </a:p>
        </p:txBody>
      </p:sp>
      <p:sp>
        <p:nvSpPr>
          <p:cNvPr id="46" name="矩形 45"/>
          <p:cNvSpPr/>
          <p:nvPr/>
        </p:nvSpPr>
        <p:spPr>
          <a:xfrm>
            <a:off x="6273165" y="5048250"/>
            <a:ext cx="262509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数据量</a:t>
            </a:r>
            <a:r>
              <a:rPr lang="zh-CN" altLang="en-US" sz="2400"/>
              <a:t>大</a:t>
            </a:r>
            <a:endParaRPr lang="zh-CN" altLang="en-US" sz="2400"/>
          </a:p>
        </p:txBody>
      </p:sp>
      <p:sp>
        <p:nvSpPr>
          <p:cNvPr id="47" name="矩形 46"/>
          <p:cNvSpPr/>
          <p:nvPr/>
        </p:nvSpPr>
        <p:spPr>
          <a:xfrm>
            <a:off x="6273165" y="5875655"/>
            <a:ext cx="2625090" cy="5568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冗余度</a:t>
            </a:r>
            <a:r>
              <a:rPr lang="zh-CN" altLang="en-US" sz="2400"/>
              <a:t>高</a:t>
            </a:r>
            <a:endParaRPr lang="zh-CN" altLang="en-US" sz="2400"/>
          </a:p>
        </p:txBody>
      </p:sp>
      <p:sp>
        <p:nvSpPr>
          <p:cNvPr id="48" name="文本框 47"/>
          <p:cNvSpPr txBox="1"/>
          <p:nvPr/>
        </p:nvSpPr>
        <p:spPr>
          <a:xfrm>
            <a:off x="9271000" y="4090035"/>
            <a:ext cx="2258695" cy="6451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计算复杂度高可用标记样本数据少</a:t>
            </a:r>
            <a:endParaRPr lang="zh-CN" altLang="en-US" b="1"/>
          </a:p>
        </p:txBody>
      </p:sp>
      <p:sp>
        <p:nvSpPr>
          <p:cNvPr id="50" name="文本框 49"/>
          <p:cNvSpPr txBox="1"/>
          <p:nvPr/>
        </p:nvSpPr>
        <p:spPr>
          <a:xfrm>
            <a:off x="9297670" y="5013325"/>
            <a:ext cx="2245360" cy="6451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空间光谱信息利用不充分</a:t>
            </a:r>
            <a:endParaRPr lang="zh-CN" altLang="en-US" b="1"/>
          </a:p>
        </p:txBody>
      </p:sp>
      <p:sp>
        <p:nvSpPr>
          <p:cNvPr id="51" name="文本框 50"/>
          <p:cNvSpPr txBox="1"/>
          <p:nvPr/>
        </p:nvSpPr>
        <p:spPr>
          <a:xfrm>
            <a:off x="9271000" y="5913120"/>
            <a:ext cx="2258695" cy="6451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大尺度复杂数据下不平衡样本分类不足</a:t>
            </a:r>
            <a:endParaRPr lang="zh-CN" altLang="en-US" b="1"/>
          </a:p>
        </p:txBody>
      </p:sp>
      <p:sp>
        <p:nvSpPr>
          <p:cNvPr id="7" name="右箭头 6"/>
          <p:cNvSpPr/>
          <p:nvPr/>
        </p:nvSpPr>
        <p:spPr>
          <a:xfrm>
            <a:off x="2509520" y="4704715"/>
            <a:ext cx="43307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9011285" y="5010785"/>
            <a:ext cx="372110" cy="6121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 preferRelativeResize="0"/>
          <p:nvPr/>
        </p:nvPicPr>
        <p:blipFill>
          <a:blip r:embed="rId2"/>
          <a:srcRect t="28833" b="10639"/>
          <a:stretch>
            <a:fillRect/>
          </a:stretch>
        </p:blipFill>
        <p:spPr>
          <a:xfrm>
            <a:off x="447675" y="2221865"/>
            <a:ext cx="1440000" cy="900000"/>
          </a:xfrm>
          <a:prstGeom prst="rect">
            <a:avLst/>
          </a:prstGeom>
        </p:spPr>
      </p:pic>
      <p:pic>
        <p:nvPicPr>
          <p:cNvPr id="19" name="图片 18"/>
          <p:cNvPicPr preferRelativeResize="0"/>
          <p:nvPr/>
        </p:nvPicPr>
        <p:blipFill>
          <a:blip r:embed="rId3"/>
          <a:srcRect l="25501" t="27417" r="9822" b="15389"/>
          <a:stretch>
            <a:fillRect/>
          </a:stretch>
        </p:blipFill>
        <p:spPr>
          <a:xfrm>
            <a:off x="447675" y="1103630"/>
            <a:ext cx="1440000" cy="900000"/>
          </a:xfrm>
          <a:prstGeom prst="rect">
            <a:avLst/>
          </a:prstGeom>
        </p:spPr>
      </p:pic>
      <p:cxnSp>
        <p:nvCxnSpPr>
          <p:cNvPr id="20" name="直接箭头连接符 19"/>
          <p:cNvCxnSpPr>
            <a:stCxn id="19" idx="3"/>
            <a:endCxn id="22" idx="1"/>
          </p:cNvCxnSpPr>
          <p:nvPr/>
        </p:nvCxnSpPr>
        <p:spPr>
          <a:xfrm flipV="1">
            <a:off x="1887855" y="1545590"/>
            <a:ext cx="2010410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23" idx="1"/>
          </p:cNvCxnSpPr>
          <p:nvPr/>
        </p:nvCxnSpPr>
        <p:spPr>
          <a:xfrm flipV="1">
            <a:off x="1887855" y="2680335"/>
            <a:ext cx="201041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898265" y="1361440"/>
            <a:ext cx="226441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l"/>
            <a:r>
              <a:rPr lang="en-US" altLang="zh-CN" b="1"/>
              <a:t>D</a:t>
            </a:r>
            <a:r>
              <a:rPr lang="en-US" altLang="zh-CN" b="1"/>
              <a:t>og</a:t>
            </a:r>
            <a:endParaRPr lang="en-US" altLang="zh-CN" b="1"/>
          </a:p>
        </p:txBody>
      </p:sp>
      <p:sp>
        <p:nvSpPr>
          <p:cNvPr id="23" name="文本框 22"/>
          <p:cNvSpPr txBox="1"/>
          <p:nvPr/>
        </p:nvSpPr>
        <p:spPr>
          <a:xfrm>
            <a:off x="3898265" y="2496185"/>
            <a:ext cx="226441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l"/>
            <a:r>
              <a:rPr lang="en-US" altLang="zh-CN" b="1"/>
              <a:t>C</a:t>
            </a:r>
            <a:r>
              <a:rPr lang="en-US" altLang="zh-CN" b="1"/>
              <a:t>at</a:t>
            </a:r>
            <a:endParaRPr lang="en-US" altLang="zh-CN" b="1"/>
          </a:p>
        </p:txBody>
      </p:sp>
      <p:sp>
        <p:nvSpPr>
          <p:cNvPr id="24" name="文本框 23"/>
          <p:cNvSpPr txBox="1"/>
          <p:nvPr/>
        </p:nvSpPr>
        <p:spPr>
          <a:xfrm>
            <a:off x="1216025" y="6035040"/>
            <a:ext cx="3046730" cy="5219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sz="2800" b="1"/>
              <a:t>高光谱图像</a:t>
            </a:r>
            <a:r>
              <a:rPr lang="zh-CN" altLang="en-US" sz="2800" b="1"/>
              <a:t>分类</a:t>
            </a:r>
            <a:endParaRPr lang="zh-CN" altLang="en-US" sz="2800" b="1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4074160"/>
            <a:ext cx="1085850" cy="17430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745" y="4074160"/>
            <a:ext cx="969010" cy="1742440"/>
          </a:xfrm>
          <a:prstGeom prst="rect">
            <a:avLst/>
          </a:prstGeom>
        </p:spPr>
      </p:pic>
      <p:pic>
        <p:nvPicPr>
          <p:cNvPr id="30" name="图片 29"/>
          <p:cNvPicPr preferRelativeResize="0"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99270" y="1565275"/>
            <a:ext cx="1968500" cy="1346835"/>
          </a:xfrm>
          <a:prstGeom prst="rect">
            <a:avLst/>
          </a:prstGeom>
        </p:spPr>
      </p:pic>
      <p:pic>
        <p:nvPicPr>
          <p:cNvPr id="37" name="图片 36"/>
          <p:cNvPicPr preferRelativeResize="0"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60515" y="1560830"/>
            <a:ext cx="1968500" cy="1346200"/>
          </a:xfrm>
          <a:prstGeom prst="rect">
            <a:avLst/>
          </a:prstGeom>
        </p:spPr>
      </p:pic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6911975" y="2995930"/>
            <a:ext cx="1558925" cy="4191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algn="ctr"/>
            <a:r>
              <a:rPr lang="zh-CN" altLang="en-US" b="1"/>
              <a:t>精准</a:t>
            </a:r>
            <a:r>
              <a:rPr lang="zh-CN" altLang="en-US" b="1"/>
              <a:t>农业</a:t>
            </a:r>
            <a:endParaRPr lang="zh-CN" altLang="en-US" b="1"/>
          </a:p>
        </p:txBody>
      </p:sp>
      <p:sp>
        <p:nvSpPr>
          <p:cNvPr id="40" name="文本框 39"/>
          <p:cNvSpPr txBox="1"/>
          <p:nvPr>
            <p:custDataLst>
              <p:tags r:id="rId11"/>
            </p:custDataLst>
          </p:nvPr>
        </p:nvSpPr>
        <p:spPr>
          <a:xfrm>
            <a:off x="9604375" y="2995930"/>
            <a:ext cx="1558925" cy="4191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algn="ctr"/>
            <a:r>
              <a:rPr lang="zh-CN" altLang="en-US" b="1"/>
              <a:t>矿物</a:t>
            </a:r>
            <a:r>
              <a:rPr lang="zh-CN" altLang="en-US" b="1"/>
              <a:t>分析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局部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全局信息感知显著性目标检测方法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60325" y="850900"/>
            <a:ext cx="11967845" cy="5350510"/>
            <a:chOff x="95" y="1340"/>
            <a:chExt cx="18833" cy="932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" y="1917"/>
              <a:ext cx="12079" cy="6773"/>
            </a:xfrm>
            <a:prstGeom prst="rect">
              <a:avLst/>
            </a:prstGeom>
          </p:spPr>
        </p:pic>
        <p:sp>
          <p:nvSpPr>
            <p:cNvPr id="28" name="圆角矩形 27"/>
            <p:cNvSpPr/>
            <p:nvPr/>
          </p:nvSpPr>
          <p:spPr>
            <a:xfrm>
              <a:off x="441" y="1462"/>
              <a:ext cx="12638" cy="7444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88" y="1472"/>
              <a:ext cx="18176" cy="11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1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5" y="2814"/>
              <a:ext cx="855" cy="496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方法整体</a:t>
              </a:r>
              <a:r>
                <a:rPr lang="zh-CN" altLang="en-US" sz="2400"/>
                <a:t>框架</a:t>
              </a:r>
              <a:endParaRPr lang="zh-CN" altLang="en-US" sz="2400"/>
            </a:p>
          </p:txBody>
        </p:sp>
        <p:sp>
          <p:nvSpPr>
            <p:cNvPr id="33" name="圆角矩形 32"/>
            <p:cNvSpPr/>
            <p:nvPr>
              <p:custDataLst>
                <p:tags r:id="rId4"/>
              </p:custDataLst>
            </p:nvPr>
          </p:nvSpPr>
          <p:spPr>
            <a:xfrm>
              <a:off x="13270" y="1715"/>
              <a:ext cx="5658" cy="3685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>
              <p:custDataLst>
                <p:tags r:id="rId5"/>
              </p:custDataLst>
            </p:nvPr>
          </p:nvSpPr>
          <p:spPr>
            <a:xfrm>
              <a:off x="13271" y="6319"/>
              <a:ext cx="5657" cy="4343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>
              <p:custDataLst>
                <p:tags r:id="rId6"/>
              </p:custDataLst>
            </p:nvPr>
          </p:nvSpPr>
          <p:spPr>
            <a:xfrm>
              <a:off x="14108" y="5889"/>
              <a:ext cx="3984" cy="87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核心子</a:t>
              </a:r>
              <a:r>
                <a:rPr lang="zh-CN" altLang="en-US" sz="2400"/>
                <a:t>模块</a:t>
              </a:r>
              <a:endParaRPr lang="zh-CN" altLang="en-US" sz="2400"/>
            </a:p>
          </p:txBody>
        </p:sp>
        <p:sp>
          <p:nvSpPr>
            <p:cNvPr id="50" name="文本框 49"/>
            <p:cNvSpPr txBox="1"/>
            <p:nvPr>
              <p:custDataLst>
                <p:tags r:id="rId7"/>
              </p:custDataLst>
            </p:nvPr>
          </p:nvSpPr>
          <p:spPr>
            <a:xfrm>
              <a:off x="13410" y="7223"/>
              <a:ext cx="5273" cy="3443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l"/>
              <a:r>
                <a:rPr lang="en-US" altLang="zh-CN" sz="1600" b="1"/>
                <a:t>1.</a:t>
              </a:r>
              <a:r>
                <a:rPr lang="zh-CN" altLang="en-US" sz="1600" b="1"/>
                <a:t>基于频率光谱注意力的可变卷</a:t>
              </a:r>
              <a:r>
                <a:rPr lang="en-US" altLang="zh-CN" sz="1600" b="1"/>
                <a:t>      </a:t>
              </a:r>
              <a:r>
                <a:rPr lang="zh-CN" altLang="en-US" sz="1600" b="1"/>
                <a:t>积特征提取器</a:t>
              </a:r>
              <a:endParaRPr lang="zh-CN" altLang="en-US" sz="1600" b="1"/>
            </a:p>
            <a:p>
              <a:pPr algn="l"/>
              <a:r>
                <a:rPr lang="en-US" altLang="zh-CN" sz="1600" b="1"/>
                <a:t> </a:t>
              </a:r>
              <a:endParaRPr lang="zh-CN" altLang="en-US" sz="1600" b="1"/>
            </a:p>
            <a:p>
              <a:pPr algn="l"/>
              <a:r>
                <a:rPr lang="en-US" altLang="zh-CN" sz="1600" b="1"/>
                <a:t>2.</a:t>
              </a:r>
              <a:r>
                <a:rPr lang="zh-CN" altLang="en-US" sz="1600" b="1"/>
                <a:t>光谱</a:t>
              </a:r>
              <a:r>
                <a:rPr lang="en-US" altLang="zh-CN" sz="1600" b="1"/>
                <a:t>-</a:t>
              </a:r>
              <a:r>
                <a:rPr lang="zh-CN" altLang="en-US" sz="1600" b="1"/>
                <a:t>空间聚类注意力</a:t>
              </a:r>
              <a:r>
                <a:rPr lang="en-US" altLang="zh-CN" sz="1600" b="1"/>
                <a:t>      Transformer</a:t>
              </a:r>
              <a:r>
                <a:rPr lang="zh-CN" altLang="en-US" sz="1600" b="1"/>
                <a:t>编码器</a:t>
              </a:r>
              <a:endParaRPr lang="zh-CN" altLang="en-US" sz="1600" b="1"/>
            </a:p>
            <a:p>
              <a:pPr algn="l"/>
              <a:endParaRPr lang="zh-CN" altLang="en-US" sz="1600" b="1"/>
            </a:p>
            <a:p>
              <a:pPr algn="l"/>
              <a:r>
                <a:rPr lang="en-US" altLang="zh-CN" sz="1600" b="1"/>
                <a:t>3.</a:t>
              </a:r>
              <a:r>
                <a:rPr lang="zh-CN" altLang="en-US" sz="1600" b="1"/>
                <a:t>跨特征像素级融合模块</a:t>
              </a:r>
              <a:endParaRPr lang="zh-CN" altLang="en-US" sz="1600" b="1"/>
            </a:p>
            <a:p>
              <a:pPr algn="ctr"/>
              <a:endParaRPr lang="zh-CN" altLang="en-US" sz="1600" b="1"/>
            </a:p>
          </p:txBody>
        </p:sp>
        <p:sp>
          <p:nvSpPr>
            <p:cNvPr id="6" name="矩形 5"/>
            <p:cNvSpPr/>
            <p:nvPr>
              <p:custDataLst>
                <p:tags r:id="rId8"/>
              </p:custDataLst>
            </p:nvPr>
          </p:nvSpPr>
          <p:spPr>
            <a:xfrm>
              <a:off x="14108" y="1340"/>
              <a:ext cx="3984" cy="87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难点</a:t>
              </a:r>
              <a:r>
                <a:rPr lang="zh-CN" altLang="en-US" sz="2400"/>
                <a:t>问题</a:t>
              </a:r>
              <a:endParaRPr lang="zh-CN" altLang="en-US" sz="2400"/>
            </a:p>
          </p:txBody>
        </p:sp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13410" y="2270"/>
              <a:ext cx="5273" cy="316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p>
              <a:pPr algn="l"/>
              <a:r>
                <a:rPr lang="en-US" altLang="zh-CN" sz="1600" b="1"/>
                <a:t>1.</a:t>
              </a:r>
              <a:r>
                <a:rPr lang="zh-CN" altLang="en-US" sz="1600" b="1"/>
                <a:t>如何深度捕获不同频率的特征</a:t>
              </a:r>
              <a:endParaRPr lang="zh-CN" altLang="en-US" sz="1600" b="1"/>
            </a:p>
            <a:p>
              <a:pPr algn="l"/>
              <a:endParaRPr lang="zh-CN" altLang="en-US" sz="1600" b="1"/>
            </a:p>
            <a:p>
              <a:pPr algn="l"/>
              <a:r>
                <a:rPr lang="en-US" altLang="zh-CN" sz="1600" b="1"/>
                <a:t>2.</a:t>
              </a:r>
              <a:r>
                <a:rPr lang="zh-CN" altLang="en-US" sz="1600" b="1"/>
                <a:t>如何同时关注局部和非局部信息，实现特征耦合</a:t>
              </a:r>
              <a:endParaRPr lang="zh-CN" altLang="en-US" sz="1600" b="1"/>
            </a:p>
            <a:p>
              <a:pPr algn="l"/>
              <a:endParaRPr lang="en-US" altLang="zh-CN" sz="1600" b="1"/>
            </a:p>
            <a:p>
              <a:pPr algn="l"/>
              <a:r>
                <a:rPr lang="en-US" altLang="zh-CN" sz="1600" b="1"/>
                <a:t>3.</a:t>
              </a:r>
              <a:r>
                <a:rPr lang="zh-CN" altLang="en-US" sz="1600" b="1"/>
                <a:t>如何实现大尺度复杂数据下的高精度</a:t>
              </a:r>
              <a:r>
                <a:rPr lang="zh-CN" altLang="en-US" sz="1600" b="1"/>
                <a:t>分类</a:t>
              </a:r>
              <a:endParaRPr lang="zh-CN" altLang="en-US" sz="1600" b="1"/>
            </a:p>
          </p:txBody>
        </p:sp>
        <p:sp>
          <p:nvSpPr>
            <p:cNvPr id="8" name="矩形 7"/>
            <p:cNvSpPr/>
            <p:nvPr/>
          </p:nvSpPr>
          <p:spPr>
            <a:xfrm>
              <a:off x="167" y="9202"/>
              <a:ext cx="12710" cy="144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/>
                <a:t>SClusterFormer</a:t>
              </a:r>
              <a:r>
                <a:rPr lang="zh-CN" altLang="en-US" sz="2000"/>
                <a:t>基于聚类注意力</a:t>
              </a:r>
              <a:r>
                <a:rPr lang="en-US" altLang="zh-CN" sz="2000"/>
                <a:t>Transformer</a:t>
              </a:r>
              <a:r>
                <a:rPr lang="zh-CN" altLang="en-US" sz="2000"/>
                <a:t>架构和分支融合策略。并行处理光谱空间特征和</a:t>
              </a:r>
              <a:r>
                <a:rPr lang="en-US" altLang="zh-CN" sz="2000">
                  <a:solidFill>
                    <a:srgbClr val="FF0000"/>
                  </a:solidFill>
                </a:rPr>
                <a:t>xx</a:t>
              </a:r>
              <a:r>
                <a:rPr lang="zh-CN" altLang="en-US" sz="2000"/>
                <a:t>形态特征，实现分支间协同计算。</a:t>
              </a:r>
              <a:endParaRPr lang="zh-CN" altLang="en-US" sz="200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97485" y="6435725"/>
            <a:ext cx="104908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Deformable Convolution-Enhanced Hierarchical Transformer With Spectral-Spatial Cluster Attention for Hyperspectral Image Classification,2025,TGRS</a:t>
            </a:r>
            <a:endParaRPr lang="en-US" altLang="zh-CN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/>
        </p:nvSpPr>
        <p:spPr>
          <a:xfrm>
            <a:off x="0" y="-225988"/>
            <a:ext cx="12192000" cy="3845467"/>
          </a:xfrm>
          <a:custGeom>
            <a:avLst/>
            <a:gdLst>
              <a:gd name="connsiteX0" fmla="*/ 0 w 12192000"/>
              <a:gd name="connsiteY0" fmla="*/ 0 h 3845467"/>
              <a:gd name="connsiteX1" fmla="*/ 12192000 w 12192000"/>
              <a:gd name="connsiteY1" fmla="*/ 0 h 3845467"/>
              <a:gd name="connsiteX2" fmla="*/ 12192000 w 12192000"/>
              <a:gd name="connsiteY2" fmla="*/ 2639963 h 3845467"/>
              <a:gd name="connsiteX3" fmla="*/ 12011418 w 12192000"/>
              <a:gd name="connsiteY3" fmla="*/ 2730385 h 3845467"/>
              <a:gd name="connsiteX4" fmla="*/ 6526496 w 12192000"/>
              <a:gd name="connsiteY4" fmla="*/ 3840514 h 3845467"/>
              <a:gd name="connsiteX5" fmla="*/ 6096089 w 12192000"/>
              <a:gd name="connsiteY5" fmla="*/ 3845467 h 3845467"/>
              <a:gd name="connsiteX6" fmla="*/ 6095912 w 12192000"/>
              <a:gd name="connsiteY6" fmla="*/ 3845467 h 3845467"/>
              <a:gd name="connsiteX7" fmla="*/ 5665505 w 12192000"/>
              <a:gd name="connsiteY7" fmla="*/ 3840514 h 3845467"/>
              <a:gd name="connsiteX8" fmla="*/ 180582 w 12192000"/>
              <a:gd name="connsiteY8" fmla="*/ 2730385 h 3845467"/>
              <a:gd name="connsiteX9" fmla="*/ 0 w 12192000"/>
              <a:gd name="connsiteY9" fmla="*/ 2639963 h 384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45467">
                <a:moveTo>
                  <a:pt x="0" y="0"/>
                </a:moveTo>
                <a:lnTo>
                  <a:pt x="12192000" y="0"/>
                </a:lnTo>
                <a:lnTo>
                  <a:pt x="12192000" y="2639963"/>
                </a:lnTo>
                <a:lnTo>
                  <a:pt x="12011418" y="2730385"/>
                </a:lnTo>
                <a:cubicBezTo>
                  <a:pt x="10592149" y="3376281"/>
                  <a:pt x="8665286" y="3791176"/>
                  <a:pt x="6526496" y="3840514"/>
                </a:cubicBezTo>
                <a:lnTo>
                  <a:pt x="6096089" y="3845467"/>
                </a:lnTo>
                <a:lnTo>
                  <a:pt x="6095912" y="3845467"/>
                </a:lnTo>
                <a:lnTo>
                  <a:pt x="5665505" y="3840514"/>
                </a:lnTo>
                <a:cubicBezTo>
                  <a:pt x="3526715" y="3791176"/>
                  <a:pt x="1599852" y="3376281"/>
                  <a:pt x="180582" y="2730385"/>
                </a:cubicBezTo>
                <a:lnTo>
                  <a:pt x="0" y="263996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5988"/>
            <a:ext cx="12192000" cy="3654707"/>
          </a:xfrm>
          <a:custGeom>
            <a:avLst/>
            <a:gdLst>
              <a:gd name="connsiteX0" fmla="*/ 0 w 12192000"/>
              <a:gd name="connsiteY0" fmla="*/ 0 h 3654707"/>
              <a:gd name="connsiteX1" fmla="*/ 12192000 w 12192000"/>
              <a:gd name="connsiteY1" fmla="*/ 0 h 3654707"/>
              <a:gd name="connsiteX2" fmla="*/ 12192000 w 12192000"/>
              <a:gd name="connsiteY2" fmla="*/ 2449203 h 3654707"/>
              <a:gd name="connsiteX3" fmla="*/ 12011418 w 12192000"/>
              <a:gd name="connsiteY3" fmla="*/ 2539625 h 3654707"/>
              <a:gd name="connsiteX4" fmla="*/ 6526496 w 12192000"/>
              <a:gd name="connsiteY4" fmla="*/ 3649754 h 3654707"/>
              <a:gd name="connsiteX5" fmla="*/ 6096089 w 12192000"/>
              <a:gd name="connsiteY5" fmla="*/ 3654707 h 3654707"/>
              <a:gd name="connsiteX6" fmla="*/ 6095913 w 12192000"/>
              <a:gd name="connsiteY6" fmla="*/ 3654707 h 3654707"/>
              <a:gd name="connsiteX7" fmla="*/ 5665504 w 12192000"/>
              <a:gd name="connsiteY7" fmla="*/ 3649754 h 3654707"/>
              <a:gd name="connsiteX8" fmla="*/ 180582 w 12192000"/>
              <a:gd name="connsiteY8" fmla="*/ 2539625 h 3654707"/>
              <a:gd name="connsiteX9" fmla="*/ 0 w 12192000"/>
              <a:gd name="connsiteY9" fmla="*/ 2449203 h 365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54707">
                <a:moveTo>
                  <a:pt x="0" y="0"/>
                </a:moveTo>
                <a:lnTo>
                  <a:pt x="12192000" y="0"/>
                </a:lnTo>
                <a:lnTo>
                  <a:pt x="12192000" y="2449203"/>
                </a:lnTo>
                <a:lnTo>
                  <a:pt x="12011418" y="2539625"/>
                </a:lnTo>
                <a:cubicBezTo>
                  <a:pt x="10592149" y="3185521"/>
                  <a:pt x="8665286" y="3600416"/>
                  <a:pt x="6526496" y="3649754"/>
                </a:cubicBezTo>
                <a:lnTo>
                  <a:pt x="6096089" y="3654707"/>
                </a:lnTo>
                <a:lnTo>
                  <a:pt x="6095913" y="3654707"/>
                </a:lnTo>
                <a:lnTo>
                  <a:pt x="5665504" y="3649754"/>
                </a:lnTo>
                <a:cubicBezTo>
                  <a:pt x="3526715" y="3600416"/>
                  <a:pt x="1599852" y="3185521"/>
                  <a:pt x="180582" y="2539625"/>
                </a:cubicBezTo>
                <a:lnTo>
                  <a:pt x="0" y="2449203"/>
                </a:lnTo>
                <a:close/>
              </a:path>
            </a:pathLst>
          </a:custGeom>
        </p:spPr>
      </p:pic>
      <p:sp>
        <p:nvSpPr>
          <p:cNvPr id="36" name="矩形 35"/>
          <p:cNvSpPr/>
          <p:nvPr/>
        </p:nvSpPr>
        <p:spPr>
          <a:xfrm>
            <a:off x="0" y="-238428"/>
            <a:ext cx="12192000" cy="3857907"/>
          </a:xfrm>
          <a:prstGeom prst="rect">
            <a:avLst/>
          </a:prstGeom>
          <a:solidFill>
            <a:srgbClr val="F2F7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37" name="2e3ac07d-0324-45b8-845e-c4d1afd0d33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95942" y="165909"/>
            <a:ext cx="2969736" cy="879120"/>
            <a:chOff x="2940051" y="2495551"/>
            <a:chExt cx="6311900" cy="1868488"/>
          </a:xfrm>
        </p:grpSpPr>
        <p:sp>
          <p:nvSpPr>
            <p:cNvPr id="38" name="ïṣ1îḓè"/>
            <p:cNvSpPr/>
            <p:nvPr/>
          </p:nvSpPr>
          <p:spPr bwMode="auto">
            <a:xfrm>
              <a:off x="2941638" y="2497138"/>
              <a:ext cx="6308725" cy="186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ïṩ1iḍé"/>
            <p:cNvSpPr/>
            <p:nvPr/>
          </p:nvSpPr>
          <p:spPr bwMode="auto">
            <a:xfrm>
              <a:off x="2940051" y="2495551"/>
              <a:ext cx="1876425" cy="1868488"/>
            </a:xfrm>
            <a:custGeom>
              <a:avLst/>
              <a:gdLst>
                <a:gd name="T0" fmla="*/ 394 w 1184"/>
                <a:gd name="T1" fmla="*/ 34 h 1179"/>
                <a:gd name="T2" fmla="*/ 584 w 1184"/>
                <a:gd name="T3" fmla="*/ 0 h 1179"/>
                <a:gd name="T4" fmla="*/ 662 w 1184"/>
                <a:gd name="T5" fmla="*/ 5 h 1179"/>
                <a:gd name="T6" fmla="*/ 939 w 1184"/>
                <a:gd name="T7" fmla="*/ 115 h 1179"/>
                <a:gd name="T8" fmla="*/ 1105 w 1184"/>
                <a:gd name="T9" fmla="*/ 305 h 1179"/>
                <a:gd name="T10" fmla="*/ 1175 w 1184"/>
                <a:gd name="T11" fmla="*/ 527 h 1179"/>
                <a:gd name="T12" fmla="*/ 1177 w 1184"/>
                <a:gd name="T13" fmla="*/ 633 h 1179"/>
                <a:gd name="T14" fmla="*/ 1124 w 1184"/>
                <a:gd name="T15" fmla="*/ 836 h 1179"/>
                <a:gd name="T16" fmla="*/ 842 w 1184"/>
                <a:gd name="T17" fmla="*/ 1121 h 1179"/>
                <a:gd name="T18" fmla="*/ 581 w 1184"/>
                <a:gd name="T19" fmla="*/ 1178 h 1179"/>
                <a:gd name="T20" fmla="*/ 402 w 1184"/>
                <a:gd name="T21" fmla="*/ 1147 h 1179"/>
                <a:gd name="T22" fmla="*/ 132 w 1184"/>
                <a:gd name="T23" fmla="*/ 959 h 1179"/>
                <a:gd name="T24" fmla="*/ 7 w 1184"/>
                <a:gd name="T25" fmla="*/ 671 h 1179"/>
                <a:gd name="T26" fmla="*/ 0 w 1184"/>
                <a:gd name="T27" fmla="*/ 615 h 1179"/>
                <a:gd name="T28" fmla="*/ 0 w 1184"/>
                <a:gd name="T29" fmla="*/ 597 h 1179"/>
                <a:gd name="T30" fmla="*/ 18 w 1184"/>
                <a:gd name="T31" fmla="*/ 448 h 1179"/>
                <a:gd name="T32" fmla="*/ 105 w 1184"/>
                <a:gd name="T33" fmla="*/ 255 h 1179"/>
                <a:gd name="T34" fmla="*/ 139 w 1184"/>
                <a:gd name="T35" fmla="*/ 211 h 1179"/>
                <a:gd name="T36" fmla="*/ 172 w 1184"/>
                <a:gd name="T37" fmla="*/ 174 h 1179"/>
                <a:gd name="T38" fmla="*/ 210 w 1184"/>
                <a:gd name="T39" fmla="*/ 140 h 1179"/>
                <a:gd name="T40" fmla="*/ 394 w 1184"/>
                <a:gd name="T41" fmla="*/ 34 h 1179"/>
                <a:gd name="T42" fmla="*/ 535 w 1184"/>
                <a:gd name="T43" fmla="*/ 23 h 1179"/>
                <a:gd name="T44" fmla="*/ 317 w 1184"/>
                <a:gd name="T45" fmla="*/ 90 h 1179"/>
                <a:gd name="T46" fmla="*/ 63 w 1184"/>
                <a:gd name="T47" fmla="*/ 376 h 1179"/>
                <a:gd name="T48" fmla="*/ 26 w 1184"/>
                <a:gd name="T49" fmla="*/ 661 h 1179"/>
                <a:gd name="T50" fmla="*/ 148 w 1184"/>
                <a:gd name="T51" fmla="*/ 947 h 1179"/>
                <a:gd name="T52" fmla="*/ 206 w 1184"/>
                <a:gd name="T53" fmla="*/ 1008 h 1179"/>
                <a:gd name="T54" fmla="*/ 435 w 1184"/>
                <a:gd name="T55" fmla="*/ 1136 h 1179"/>
                <a:gd name="T56" fmla="*/ 805 w 1184"/>
                <a:gd name="T57" fmla="*/ 1116 h 1179"/>
                <a:gd name="T58" fmla="*/ 1090 w 1184"/>
                <a:gd name="T59" fmla="*/ 861 h 1179"/>
                <a:gd name="T60" fmla="*/ 1133 w 1184"/>
                <a:gd name="T61" fmla="*/ 421 h 1179"/>
                <a:gd name="T62" fmla="*/ 878 w 1184"/>
                <a:gd name="T63" fmla="*/ 99 h 1179"/>
                <a:gd name="T64" fmla="*/ 535 w 1184"/>
                <a:gd name="T65" fmla="*/ 23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84" h="1179">
                  <a:moveTo>
                    <a:pt x="394" y="34"/>
                  </a:moveTo>
                  <a:cubicBezTo>
                    <a:pt x="455" y="12"/>
                    <a:pt x="520" y="2"/>
                    <a:pt x="584" y="0"/>
                  </a:cubicBezTo>
                  <a:cubicBezTo>
                    <a:pt x="610" y="0"/>
                    <a:pt x="636" y="2"/>
                    <a:pt x="662" y="5"/>
                  </a:cubicBezTo>
                  <a:cubicBezTo>
                    <a:pt x="762" y="17"/>
                    <a:pt x="858" y="56"/>
                    <a:pt x="939" y="115"/>
                  </a:cubicBezTo>
                  <a:cubicBezTo>
                    <a:pt x="1007" y="166"/>
                    <a:pt x="1065" y="231"/>
                    <a:pt x="1105" y="305"/>
                  </a:cubicBezTo>
                  <a:cubicBezTo>
                    <a:pt x="1143" y="373"/>
                    <a:pt x="1167" y="449"/>
                    <a:pt x="1175" y="527"/>
                  </a:cubicBezTo>
                  <a:cubicBezTo>
                    <a:pt x="1179" y="562"/>
                    <a:pt x="1184" y="598"/>
                    <a:pt x="1177" y="633"/>
                  </a:cubicBezTo>
                  <a:cubicBezTo>
                    <a:pt x="1172" y="703"/>
                    <a:pt x="1154" y="772"/>
                    <a:pt x="1124" y="836"/>
                  </a:cubicBezTo>
                  <a:cubicBezTo>
                    <a:pt x="1067" y="960"/>
                    <a:pt x="966" y="1063"/>
                    <a:pt x="842" y="1121"/>
                  </a:cubicBezTo>
                  <a:cubicBezTo>
                    <a:pt x="761" y="1160"/>
                    <a:pt x="671" y="1179"/>
                    <a:pt x="581" y="1178"/>
                  </a:cubicBezTo>
                  <a:cubicBezTo>
                    <a:pt x="521" y="1176"/>
                    <a:pt x="460" y="1167"/>
                    <a:pt x="402" y="1147"/>
                  </a:cubicBezTo>
                  <a:cubicBezTo>
                    <a:pt x="297" y="1112"/>
                    <a:pt x="202" y="1046"/>
                    <a:pt x="132" y="959"/>
                  </a:cubicBezTo>
                  <a:cubicBezTo>
                    <a:pt x="66" y="877"/>
                    <a:pt x="21" y="776"/>
                    <a:pt x="7" y="671"/>
                  </a:cubicBezTo>
                  <a:cubicBezTo>
                    <a:pt x="4" y="652"/>
                    <a:pt x="4" y="633"/>
                    <a:pt x="0" y="615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" y="547"/>
                    <a:pt x="6" y="496"/>
                    <a:pt x="18" y="448"/>
                  </a:cubicBezTo>
                  <a:cubicBezTo>
                    <a:pt x="35" y="379"/>
                    <a:pt x="65" y="313"/>
                    <a:pt x="105" y="255"/>
                  </a:cubicBezTo>
                  <a:cubicBezTo>
                    <a:pt x="117" y="240"/>
                    <a:pt x="128" y="225"/>
                    <a:pt x="139" y="211"/>
                  </a:cubicBezTo>
                  <a:cubicBezTo>
                    <a:pt x="150" y="198"/>
                    <a:pt x="161" y="187"/>
                    <a:pt x="172" y="174"/>
                  </a:cubicBezTo>
                  <a:cubicBezTo>
                    <a:pt x="184" y="162"/>
                    <a:pt x="198" y="151"/>
                    <a:pt x="210" y="140"/>
                  </a:cubicBezTo>
                  <a:cubicBezTo>
                    <a:pt x="264" y="94"/>
                    <a:pt x="327" y="58"/>
                    <a:pt x="394" y="34"/>
                  </a:cubicBezTo>
                  <a:close/>
                  <a:moveTo>
                    <a:pt x="535" y="23"/>
                  </a:moveTo>
                  <a:cubicBezTo>
                    <a:pt x="459" y="31"/>
                    <a:pt x="384" y="53"/>
                    <a:pt x="317" y="90"/>
                  </a:cubicBezTo>
                  <a:cubicBezTo>
                    <a:pt x="203" y="153"/>
                    <a:pt x="111" y="255"/>
                    <a:pt x="63" y="376"/>
                  </a:cubicBezTo>
                  <a:cubicBezTo>
                    <a:pt x="26" y="466"/>
                    <a:pt x="14" y="565"/>
                    <a:pt x="26" y="661"/>
                  </a:cubicBezTo>
                  <a:cubicBezTo>
                    <a:pt x="39" y="766"/>
                    <a:pt x="82" y="865"/>
                    <a:pt x="148" y="947"/>
                  </a:cubicBezTo>
                  <a:cubicBezTo>
                    <a:pt x="165" y="969"/>
                    <a:pt x="186" y="988"/>
                    <a:pt x="206" y="1008"/>
                  </a:cubicBezTo>
                  <a:cubicBezTo>
                    <a:pt x="271" y="1068"/>
                    <a:pt x="350" y="1112"/>
                    <a:pt x="435" y="1136"/>
                  </a:cubicBezTo>
                  <a:cubicBezTo>
                    <a:pt x="556" y="1171"/>
                    <a:pt x="688" y="1163"/>
                    <a:pt x="805" y="1116"/>
                  </a:cubicBezTo>
                  <a:cubicBezTo>
                    <a:pt x="925" y="1067"/>
                    <a:pt x="1028" y="975"/>
                    <a:pt x="1090" y="861"/>
                  </a:cubicBezTo>
                  <a:cubicBezTo>
                    <a:pt x="1163" y="728"/>
                    <a:pt x="1179" y="565"/>
                    <a:pt x="1133" y="421"/>
                  </a:cubicBezTo>
                  <a:cubicBezTo>
                    <a:pt x="1092" y="287"/>
                    <a:pt x="999" y="170"/>
                    <a:pt x="878" y="99"/>
                  </a:cubicBezTo>
                  <a:cubicBezTo>
                    <a:pt x="776" y="38"/>
                    <a:pt x="654" y="12"/>
                    <a:pt x="535" y="23"/>
                  </a:cubicBezTo>
                  <a:close/>
                </a:path>
              </a:pathLst>
            </a:custGeom>
            <a:solidFill>
              <a:srgbClr val="D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îṡľiḋê"/>
            <p:cNvSpPr/>
            <p:nvPr/>
          </p:nvSpPr>
          <p:spPr bwMode="auto">
            <a:xfrm>
              <a:off x="3005138" y="2551113"/>
              <a:ext cx="1749425" cy="1751013"/>
            </a:xfrm>
            <a:custGeom>
              <a:avLst/>
              <a:gdLst>
                <a:gd name="T0" fmla="*/ 413 w 1104"/>
                <a:gd name="T1" fmla="*/ 1079 h 1105"/>
                <a:gd name="T2" fmla="*/ 410 w 1104"/>
                <a:gd name="T3" fmla="*/ 76 h 1105"/>
                <a:gd name="T4" fmla="*/ 446 w 1104"/>
                <a:gd name="T5" fmla="*/ 66 h 1105"/>
                <a:gd name="T6" fmla="*/ 653 w 1104"/>
                <a:gd name="T7" fmla="*/ 133 h 1105"/>
                <a:gd name="T8" fmla="*/ 712 w 1104"/>
                <a:gd name="T9" fmla="*/ 206 h 1105"/>
                <a:gd name="T10" fmla="*/ 681 w 1104"/>
                <a:gd name="T11" fmla="*/ 111 h 1105"/>
                <a:gd name="T12" fmla="*/ 421 w 1104"/>
                <a:gd name="T13" fmla="*/ 115 h 1105"/>
                <a:gd name="T14" fmla="*/ 403 w 1104"/>
                <a:gd name="T15" fmla="*/ 184 h 1105"/>
                <a:gd name="T16" fmla="*/ 478 w 1104"/>
                <a:gd name="T17" fmla="*/ 151 h 1105"/>
                <a:gd name="T18" fmla="*/ 452 w 1104"/>
                <a:gd name="T19" fmla="*/ 118 h 1105"/>
                <a:gd name="T20" fmla="*/ 212 w 1104"/>
                <a:gd name="T21" fmla="*/ 171 h 1105"/>
                <a:gd name="T22" fmla="*/ 209 w 1104"/>
                <a:gd name="T23" fmla="*/ 216 h 1105"/>
                <a:gd name="T24" fmla="*/ 252 w 1104"/>
                <a:gd name="T25" fmla="*/ 303 h 1105"/>
                <a:gd name="T26" fmla="*/ 302 w 1104"/>
                <a:gd name="T27" fmla="*/ 271 h 1105"/>
                <a:gd name="T28" fmla="*/ 281 w 1104"/>
                <a:gd name="T29" fmla="*/ 243 h 1105"/>
                <a:gd name="T30" fmla="*/ 257 w 1104"/>
                <a:gd name="T31" fmla="*/ 206 h 1105"/>
                <a:gd name="T32" fmla="*/ 217 w 1104"/>
                <a:gd name="T33" fmla="*/ 205 h 1105"/>
                <a:gd name="T34" fmla="*/ 450 w 1104"/>
                <a:gd name="T35" fmla="*/ 175 h 1105"/>
                <a:gd name="T36" fmla="*/ 841 w 1104"/>
                <a:gd name="T37" fmla="*/ 199 h 1105"/>
                <a:gd name="T38" fmla="*/ 856 w 1104"/>
                <a:gd name="T39" fmla="*/ 227 h 1105"/>
                <a:gd name="T40" fmla="*/ 793 w 1104"/>
                <a:gd name="T41" fmla="*/ 251 h 1105"/>
                <a:gd name="T42" fmla="*/ 862 w 1104"/>
                <a:gd name="T43" fmla="*/ 302 h 1105"/>
                <a:gd name="T44" fmla="*/ 918 w 1104"/>
                <a:gd name="T45" fmla="*/ 253 h 1105"/>
                <a:gd name="T46" fmla="*/ 906 w 1104"/>
                <a:gd name="T47" fmla="*/ 210 h 1105"/>
                <a:gd name="T48" fmla="*/ 308 w 1104"/>
                <a:gd name="T49" fmla="*/ 795 h 1105"/>
                <a:gd name="T50" fmla="*/ 510 w 1104"/>
                <a:gd name="T51" fmla="*/ 215 h 1105"/>
                <a:gd name="T52" fmla="*/ 955 w 1104"/>
                <a:gd name="T53" fmla="*/ 571 h 1105"/>
                <a:gd name="T54" fmla="*/ 983 w 1104"/>
                <a:gd name="T55" fmla="*/ 609 h 1105"/>
                <a:gd name="T56" fmla="*/ 950 w 1104"/>
                <a:gd name="T57" fmla="*/ 551 h 1105"/>
                <a:gd name="T58" fmla="*/ 148 w 1104"/>
                <a:gd name="T59" fmla="*/ 563 h 1105"/>
                <a:gd name="T60" fmla="*/ 151 w 1104"/>
                <a:gd name="T61" fmla="*/ 634 h 1105"/>
                <a:gd name="T62" fmla="*/ 163 w 1104"/>
                <a:gd name="T63" fmla="*/ 661 h 1105"/>
                <a:gd name="T64" fmla="*/ 930 w 1104"/>
                <a:gd name="T65" fmla="*/ 707 h 1105"/>
                <a:gd name="T66" fmla="*/ 938 w 1104"/>
                <a:gd name="T67" fmla="*/ 673 h 1105"/>
                <a:gd name="T68" fmla="*/ 89 w 1104"/>
                <a:gd name="T69" fmla="*/ 704 h 1105"/>
                <a:gd name="T70" fmla="*/ 176 w 1104"/>
                <a:gd name="T71" fmla="*/ 752 h 1105"/>
                <a:gd name="T72" fmla="*/ 206 w 1104"/>
                <a:gd name="T73" fmla="*/ 770 h 1105"/>
                <a:gd name="T74" fmla="*/ 896 w 1104"/>
                <a:gd name="T75" fmla="*/ 757 h 1105"/>
                <a:gd name="T76" fmla="*/ 914 w 1104"/>
                <a:gd name="T77" fmla="*/ 734 h 1105"/>
                <a:gd name="T78" fmla="*/ 908 w 1104"/>
                <a:gd name="T79" fmla="*/ 824 h 1105"/>
                <a:gd name="T80" fmla="*/ 944 w 1104"/>
                <a:gd name="T81" fmla="*/ 826 h 1105"/>
                <a:gd name="T82" fmla="*/ 213 w 1104"/>
                <a:gd name="T83" fmla="*/ 781 h 1105"/>
                <a:gd name="T84" fmla="*/ 200 w 1104"/>
                <a:gd name="T85" fmla="*/ 877 h 1105"/>
                <a:gd name="T86" fmla="*/ 225 w 1104"/>
                <a:gd name="T87" fmla="*/ 846 h 1105"/>
                <a:gd name="T88" fmla="*/ 213 w 1104"/>
                <a:gd name="T89" fmla="*/ 781 h 1105"/>
                <a:gd name="T90" fmla="*/ 868 w 1104"/>
                <a:gd name="T91" fmla="*/ 913 h 1105"/>
                <a:gd name="T92" fmla="*/ 849 w 1104"/>
                <a:gd name="T93" fmla="*/ 879 h 1105"/>
                <a:gd name="T94" fmla="*/ 242 w 1104"/>
                <a:gd name="T95" fmla="*/ 917 h 1105"/>
                <a:gd name="T96" fmla="*/ 279 w 1104"/>
                <a:gd name="T97" fmla="*/ 851 h 1105"/>
                <a:gd name="T98" fmla="*/ 794 w 1104"/>
                <a:gd name="T99" fmla="*/ 944 h 1105"/>
                <a:gd name="T100" fmla="*/ 765 w 1104"/>
                <a:gd name="T101" fmla="*/ 918 h 1105"/>
                <a:gd name="T102" fmla="*/ 762 w 1104"/>
                <a:gd name="T103" fmla="*/ 894 h 1105"/>
                <a:gd name="T104" fmla="*/ 431 w 1104"/>
                <a:gd name="T105" fmla="*/ 947 h 1105"/>
                <a:gd name="T106" fmla="*/ 365 w 1104"/>
                <a:gd name="T107" fmla="*/ 967 h 1105"/>
                <a:gd name="T108" fmla="*/ 668 w 1104"/>
                <a:gd name="T109" fmla="*/ 997 h 1105"/>
                <a:gd name="T110" fmla="*/ 672 w 1104"/>
                <a:gd name="T111" fmla="*/ 1024 h 1105"/>
                <a:gd name="T112" fmla="*/ 460 w 1104"/>
                <a:gd name="T113" fmla="*/ 1021 h 1105"/>
                <a:gd name="T114" fmla="*/ 531 w 1104"/>
                <a:gd name="T115" fmla="*/ 961 h 1105"/>
                <a:gd name="T116" fmla="*/ 457 w 1104"/>
                <a:gd name="T117" fmla="*/ 945 h 1105"/>
                <a:gd name="T118" fmla="*/ 590 w 1104"/>
                <a:gd name="T119" fmla="*/ 1028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4" h="1105">
                  <a:moveTo>
                    <a:pt x="484" y="16"/>
                  </a:moveTo>
                  <a:cubicBezTo>
                    <a:pt x="615" y="0"/>
                    <a:pt x="752" y="33"/>
                    <a:pt x="860" y="110"/>
                  </a:cubicBezTo>
                  <a:cubicBezTo>
                    <a:pt x="974" y="190"/>
                    <a:pt x="1056" y="315"/>
                    <a:pt x="1081" y="453"/>
                  </a:cubicBezTo>
                  <a:cubicBezTo>
                    <a:pt x="1104" y="571"/>
                    <a:pt x="1086" y="696"/>
                    <a:pt x="1031" y="802"/>
                  </a:cubicBezTo>
                  <a:cubicBezTo>
                    <a:pt x="968" y="925"/>
                    <a:pt x="856" y="1023"/>
                    <a:pt x="724" y="1067"/>
                  </a:cubicBezTo>
                  <a:cubicBezTo>
                    <a:pt x="624" y="1101"/>
                    <a:pt x="515" y="1105"/>
                    <a:pt x="413" y="1079"/>
                  </a:cubicBezTo>
                  <a:cubicBezTo>
                    <a:pt x="303" y="1050"/>
                    <a:pt x="202" y="986"/>
                    <a:pt x="130" y="898"/>
                  </a:cubicBezTo>
                  <a:cubicBezTo>
                    <a:pt x="68" y="823"/>
                    <a:pt x="28" y="732"/>
                    <a:pt x="13" y="636"/>
                  </a:cubicBezTo>
                  <a:cubicBezTo>
                    <a:pt x="0" y="553"/>
                    <a:pt x="7" y="466"/>
                    <a:pt x="34" y="386"/>
                  </a:cubicBezTo>
                  <a:cubicBezTo>
                    <a:pt x="71" y="271"/>
                    <a:pt x="148" y="170"/>
                    <a:pt x="248" y="103"/>
                  </a:cubicBezTo>
                  <a:cubicBezTo>
                    <a:pt x="319" y="56"/>
                    <a:pt x="400" y="26"/>
                    <a:pt x="484" y="16"/>
                  </a:cubicBezTo>
                  <a:close/>
                  <a:moveTo>
                    <a:pt x="410" y="76"/>
                  </a:moveTo>
                  <a:cubicBezTo>
                    <a:pt x="408" y="76"/>
                    <a:pt x="403" y="76"/>
                    <a:pt x="400" y="76"/>
                  </a:cubicBezTo>
                  <a:cubicBezTo>
                    <a:pt x="400" y="85"/>
                    <a:pt x="397" y="98"/>
                    <a:pt x="407" y="102"/>
                  </a:cubicBezTo>
                  <a:cubicBezTo>
                    <a:pt x="415" y="103"/>
                    <a:pt x="412" y="93"/>
                    <a:pt x="413" y="88"/>
                  </a:cubicBezTo>
                  <a:cubicBezTo>
                    <a:pt x="410" y="76"/>
                    <a:pt x="418" y="67"/>
                    <a:pt x="427" y="60"/>
                  </a:cubicBezTo>
                  <a:cubicBezTo>
                    <a:pt x="428" y="75"/>
                    <a:pt x="420" y="88"/>
                    <a:pt x="416" y="102"/>
                  </a:cubicBezTo>
                  <a:cubicBezTo>
                    <a:pt x="430" y="94"/>
                    <a:pt x="435" y="78"/>
                    <a:pt x="446" y="66"/>
                  </a:cubicBezTo>
                  <a:cubicBezTo>
                    <a:pt x="454" y="58"/>
                    <a:pt x="441" y="41"/>
                    <a:pt x="431" y="48"/>
                  </a:cubicBezTo>
                  <a:cubicBezTo>
                    <a:pt x="422" y="55"/>
                    <a:pt x="417" y="66"/>
                    <a:pt x="410" y="76"/>
                  </a:cubicBezTo>
                  <a:close/>
                  <a:moveTo>
                    <a:pt x="672" y="73"/>
                  </a:moveTo>
                  <a:cubicBezTo>
                    <a:pt x="674" y="88"/>
                    <a:pt x="668" y="101"/>
                    <a:pt x="663" y="113"/>
                  </a:cubicBezTo>
                  <a:cubicBezTo>
                    <a:pt x="652" y="116"/>
                    <a:pt x="638" y="111"/>
                    <a:pt x="630" y="121"/>
                  </a:cubicBezTo>
                  <a:cubicBezTo>
                    <a:pt x="629" y="132"/>
                    <a:pt x="645" y="132"/>
                    <a:pt x="653" y="133"/>
                  </a:cubicBezTo>
                  <a:cubicBezTo>
                    <a:pt x="646" y="143"/>
                    <a:pt x="639" y="154"/>
                    <a:pt x="628" y="162"/>
                  </a:cubicBezTo>
                  <a:cubicBezTo>
                    <a:pt x="621" y="167"/>
                    <a:pt x="613" y="170"/>
                    <a:pt x="606" y="176"/>
                  </a:cubicBezTo>
                  <a:cubicBezTo>
                    <a:pt x="626" y="180"/>
                    <a:pt x="641" y="164"/>
                    <a:pt x="656" y="152"/>
                  </a:cubicBezTo>
                  <a:cubicBezTo>
                    <a:pt x="659" y="164"/>
                    <a:pt x="662" y="176"/>
                    <a:pt x="668" y="186"/>
                  </a:cubicBezTo>
                  <a:cubicBezTo>
                    <a:pt x="676" y="199"/>
                    <a:pt x="691" y="207"/>
                    <a:pt x="705" y="211"/>
                  </a:cubicBezTo>
                  <a:cubicBezTo>
                    <a:pt x="707" y="210"/>
                    <a:pt x="710" y="208"/>
                    <a:pt x="712" y="206"/>
                  </a:cubicBezTo>
                  <a:cubicBezTo>
                    <a:pt x="700" y="196"/>
                    <a:pt x="689" y="187"/>
                    <a:pt x="679" y="176"/>
                  </a:cubicBezTo>
                  <a:cubicBezTo>
                    <a:pt x="670" y="166"/>
                    <a:pt x="672" y="151"/>
                    <a:pt x="661" y="144"/>
                  </a:cubicBezTo>
                  <a:cubicBezTo>
                    <a:pt x="665" y="138"/>
                    <a:pt x="668" y="130"/>
                    <a:pt x="676" y="129"/>
                  </a:cubicBezTo>
                  <a:cubicBezTo>
                    <a:pt x="683" y="128"/>
                    <a:pt x="689" y="129"/>
                    <a:pt x="696" y="129"/>
                  </a:cubicBezTo>
                  <a:cubicBezTo>
                    <a:pt x="697" y="125"/>
                    <a:pt x="698" y="121"/>
                    <a:pt x="699" y="118"/>
                  </a:cubicBezTo>
                  <a:cubicBezTo>
                    <a:pt x="694" y="114"/>
                    <a:pt x="687" y="112"/>
                    <a:pt x="681" y="111"/>
                  </a:cubicBezTo>
                  <a:cubicBezTo>
                    <a:pt x="686" y="103"/>
                    <a:pt x="692" y="97"/>
                    <a:pt x="695" y="88"/>
                  </a:cubicBezTo>
                  <a:cubicBezTo>
                    <a:pt x="696" y="79"/>
                    <a:pt x="690" y="72"/>
                    <a:pt x="685" y="66"/>
                  </a:cubicBezTo>
                  <a:cubicBezTo>
                    <a:pt x="680" y="68"/>
                    <a:pt x="676" y="70"/>
                    <a:pt x="672" y="73"/>
                  </a:cubicBezTo>
                  <a:close/>
                  <a:moveTo>
                    <a:pt x="418" y="105"/>
                  </a:moveTo>
                  <a:cubicBezTo>
                    <a:pt x="411" y="111"/>
                    <a:pt x="401" y="116"/>
                    <a:pt x="401" y="126"/>
                  </a:cubicBezTo>
                  <a:cubicBezTo>
                    <a:pt x="408" y="123"/>
                    <a:pt x="414" y="119"/>
                    <a:pt x="421" y="115"/>
                  </a:cubicBezTo>
                  <a:cubicBezTo>
                    <a:pt x="416" y="124"/>
                    <a:pt x="411" y="133"/>
                    <a:pt x="411" y="144"/>
                  </a:cubicBezTo>
                  <a:cubicBezTo>
                    <a:pt x="417" y="142"/>
                    <a:pt x="423" y="139"/>
                    <a:pt x="430" y="136"/>
                  </a:cubicBezTo>
                  <a:cubicBezTo>
                    <a:pt x="425" y="144"/>
                    <a:pt x="419" y="151"/>
                    <a:pt x="415" y="160"/>
                  </a:cubicBezTo>
                  <a:cubicBezTo>
                    <a:pt x="423" y="157"/>
                    <a:pt x="430" y="153"/>
                    <a:pt x="437" y="148"/>
                  </a:cubicBezTo>
                  <a:cubicBezTo>
                    <a:pt x="436" y="153"/>
                    <a:pt x="435" y="158"/>
                    <a:pt x="434" y="163"/>
                  </a:cubicBezTo>
                  <a:cubicBezTo>
                    <a:pt x="424" y="170"/>
                    <a:pt x="413" y="175"/>
                    <a:pt x="403" y="184"/>
                  </a:cubicBezTo>
                  <a:cubicBezTo>
                    <a:pt x="403" y="185"/>
                    <a:pt x="403" y="188"/>
                    <a:pt x="404" y="190"/>
                  </a:cubicBezTo>
                  <a:cubicBezTo>
                    <a:pt x="416" y="187"/>
                    <a:pt x="426" y="176"/>
                    <a:pt x="437" y="170"/>
                  </a:cubicBezTo>
                  <a:cubicBezTo>
                    <a:pt x="441" y="188"/>
                    <a:pt x="427" y="200"/>
                    <a:pt x="418" y="213"/>
                  </a:cubicBezTo>
                  <a:cubicBezTo>
                    <a:pt x="430" y="210"/>
                    <a:pt x="441" y="201"/>
                    <a:pt x="445" y="189"/>
                  </a:cubicBezTo>
                  <a:cubicBezTo>
                    <a:pt x="449" y="181"/>
                    <a:pt x="448" y="171"/>
                    <a:pt x="453" y="164"/>
                  </a:cubicBezTo>
                  <a:cubicBezTo>
                    <a:pt x="461" y="158"/>
                    <a:pt x="471" y="156"/>
                    <a:pt x="478" y="151"/>
                  </a:cubicBezTo>
                  <a:cubicBezTo>
                    <a:pt x="471" y="141"/>
                    <a:pt x="460" y="152"/>
                    <a:pt x="451" y="153"/>
                  </a:cubicBezTo>
                  <a:cubicBezTo>
                    <a:pt x="447" y="152"/>
                    <a:pt x="444" y="150"/>
                    <a:pt x="441" y="148"/>
                  </a:cubicBezTo>
                  <a:cubicBezTo>
                    <a:pt x="448" y="144"/>
                    <a:pt x="460" y="143"/>
                    <a:pt x="459" y="133"/>
                  </a:cubicBezTo>
                  <a:cubicBezTo>
                    <a:pt x="453" y="133"/>
                    <a:pt x="447" y="134"/>
                    <a:pt x="442" y="135"/>
                  </a:cubicBezTo>
                  <a:cubicBezTo>
                    <a:pt x="442" y="133"/>
                    <a:pt x="442" y="128"/>
                    <a:pt x="442" y="126"/>
                  </a:cubicBezTo>
                  <a:cubicBezTo>
                    <a:pt x="445" y="123"/>
                    <a:pt x="448" y="120"/>
                    <a:pt x="452" y="118"/>
                  </a:cubicBezTo>
                  <a:cubicBezTo>
                    <a:pt x="450" y="115"/>
                    <a:pt x="447" y="113"/>
                    <a:pt x="445" y="111"/>
                  </a:cubicBezTo>
                  <a:cubicBezTo>
                    <a:pt x="442" y="113"/>
                    <a:pt x="439" y="114"/>
                    <a:pt x="436" y="116"/>
                  </a:cubicBezTo>
                  <a:cubicBezTo>
                    <a:pt x="435" y="114"/>
                    <a:pt x="434" y="111"/>
                    <a:pt x="433" y="109"/>
                  </a:cubicBezTo>
                  <a:cubicBezTo>
                    <a:pt x="441" y="103"/>
                    <a:pt x="452" y="97"/>
                    <a:pt x="452" y="85"/>
                  </a:cubicBezTo>
                  <a:cubicBezTo>
                    <a:pt x="438" y="85"/>
                    <a:pt x="428" y="97"/>
                    <a:pt x="418" y="105"/>
                  </a:cubicBezTo>
                  <a:close/>
                  <a:moveTo>
                    <a:pt x="212" y="171"/>
                  </a:moveTo>
                  <a:cubicBezTo>
                    <a:pt x="204" y="185"/>
                    <a:pt x="207" y="205"/>
                    <a:pt x="195" y="217"/>
                  </a:cubicBezTo>
                  <a:cubicBezTo>
                    <a:pt x="195" y="206"/>
                    <a:pt x="198" y="196"/>
                    <a:pt x="197" y="185"/>
                  </a:cubicBezTo>
                  <a:cubicBezTo>
                    <a:pt x="191" y="183"/>
                    <a:pt x="185" y="182"/>
                    <a:pt x="178" y="182"/>
                  </a:cubicBezTo>
                  <a:cubicBezTo>
                    <a:pt x="175" y="196"/>
                    <a:pt x="180" y="211"/>
                    <a:pt x="182" y="225"/>
                  </a:cubicBezTo>
                  <a:cubicBezTo>
                    <a:pt x="184" y="231"/>
                    <a:pt x="187" y="242"/>
                    <a:pt x="196" y="238"/>
                  </a:cubicBezTo>
                  <a:cubicBezTo>
                    <a:pt x="204" y="234"/>
                    <a:pt x="205" y="223"/>
                    <a:pt x="209" y="216"/>
                  </a:cubicBezTo>
                  <a:cubicBezTo>
                    <a:pt x="213" y="227"/>
                    <a:pt x="218" y="239"/>
                    <a:pt x="227" y="248"/>
                  </a:cubicBezTo>
                  <a:cubicBezTo>
                    <a:pt x="234" y="255"/>
                    <a:pt x="239" y="264"/>
                    <a:pt x="248" y="267"/>
                  </a:cubicBezTo>
                  <a:cubicBezTo>
                    <a:pt x="253" y="261"/>
                    <a:pt x="260" y="256"/>
                    <a:pt x="267" y="255"/>
                  </a:cubicBezTo>
                  <a:cubicBezTo>
                    <a:pt x="267" y="257"/>
                    <a:pt x="267" y="260"/>
                    <a:pt x="267" y="262"/>
                  </a:cubicBezTo>
                  <a:cubicBezTo>
                    <a:pt x="258" y="278"/>
                    <a:pt x="246" y="292"/>
                    <a:pt x="239" y="308"/>
                  </a:cubicBezTo>
                  <a:cubicBezTo>
                    <a:pt x="244" y="310"/>
                    <a:pt x="249" y="308"/>
                    <a:pt x="252" y="303"/>
                  </a:cubicBezTo>
                  <a:cubicBezTo>
                    <a:pt x="260" y="291"/>
                    <a:pt x="267" y="277"/>
                    <a:pt x="277" y="266"/>
                  </a:cubicBezTo>
                  <a:cubicBezTo>
                    <a:pt x="283" y="273"/>
                    <a:pt x="291" y="279"/>
                    <a:pt x="292" y="288"/>
                  </a:cubicBezTo>
                  <a:cubicBezTo>
                    <a:pt x="298" y="291"/>
                    <a:pt x="303" y="286"/>
                    <a:pt x="306" y="281"/>
                  </a:cubicBezTo>
                  <a:cubicBezTo>
                    <a:pt x="303" y="276"/>
                    <a:pt x="293" y="272"/>
                    <a:pt x="295" y="265"/>
                  </a:cubicBezTo>
                  <a:cubicBezTo>
                    <a:pt x="296" y="265"/>
                    <a:pt x="299" y="264"/>
                    <a:pt x="300" y="263"/>
                  </a:cubicBezTo>
                  <a:cubicBezTo>
                    <a:pt x="301" y="265"/>
                    <a:pt x="301" y="269"/>
                    <a:pt x="302" y="271"/>
                  </a:cubicBezTo>
                  <a:cubicBezTo>
                    <a:pt x="310" y="267"/>
                    <a:pt x="322" y="260"/>
                    <a:pt x="315" y="249"/>
                  </a:cubicBezTo>
                  <a:cubicBezTo>
                    <a:pt x="306" y="250"/>
                    <a:pt x="298" y="256"/>
                    <a:pt x="292" y="263"/>
                  </a:cubicBezTo>
                  <a:cubicBezTo>
                    <a:pt x="288" y="265"/>
                    <a:pt x="284" y="256"/>
                    <a:pt x="286" y="253"/>
                  </a:cubicBezTo>
                  <a:cubicBezTo>
                    <a:pt x="292" y="242"/>
                    <a:pt x="302" y="232"/>
                    <a:pt x="312" y="224"/>
                  </a:cubicBezTo>
                  <a:cubicBezTo>
                    <a:pt x="310" y="221"/>
                    <a:pt x="308" y="218"/>
                    <a:pt x="307" y="215"/>
                  </a:cubicBezTo>
                  <a:cubicBezTo>
                    <a:pt x="297" y="223"/>
                    <a:pt x="288" y="232"/>
                    <a:pt x="281" y="243"/>
                  </a:cubicBezTo>
                  <a:cubicBezTo>
                    <a:pt x="278" y="247"/>
                    <a:pt x="273" y="247"/>
                    <a:pt x="269" y="248"/>
                  </a:cubicBezTo>
                  <a:cubicBezTo>
                    <a:pt x="273" y="242"/>
                    <a:pt x="277" y="236"/>
                    <a:pt x="278" y="229"/>
                  </a:cubicBezTo>
                  <a:cubicBezTo>
                    <a:pt x="273" y="228"/>
                    <a:pt x="269" y="231"/>
                    <a:pt x="265" y="233"/>
                  </a:cubicBezTo>
                  <a:cubicBezTo>
                    <a:pt x="266" y="228"/>
                    <a:pt x="266" y="224"/>
                    <a:pt x="267" y="219"/>
                  </a:cubicBezTo>
                  <a:cubicBezTo>
                    <a:pt x="264" y="219"/>
                    <a:pt x="260" y="218"/>
                    <a:pt x="258" y="218"/>
                  </a:cubicBezTo>
                  <a:cubicBezTo>
                    <a:pt x="258" y="214"/>
                    <a:pt x="257" y="210"/>
                    <a:pt x="257" y="206"/>
                  </a:cubicBezTo>
                  <a:cubicBezTo>
                    <a:pt x="254" y="207"/>
                    <a:pt x="249" y="208"/>
                    <a:pt x="247" y="209"/>
                  </a:cubicBezTo>
                  <a:cubicBezTo>
                    <a:pt x="246" y="203"/>
                    <a:pt x="246" y="197"/>
                    <a:pt x="246" y="191"/>
                  </a:cubicBezTo>
                  <a:cubicBezTo>
                    <a:pt x="238" y="192"/>
                    <a:pt x="229" y="192"/>
                    <a:pt x="221" y="191"/>
                  </a:cubicBezTo>
                  <a:cubicBezTo>
                    <a:pt x="220" y="199"/>
                    <a:pt x="223" y="205"/>
                    <a:pt x="228" y="211"/>
                  </a:cubicBezTo>
                  <a:cubicBezTo>
                    <a:pt x="227" y="216"/>
                    <a:pt x="226" y="220"/>
                    <a:pt x="224" y="225"/>
                  </a:cubicBezTo>
                  <a:cubicBezTo>
                    <a:pt x="221" y="218"/>
                    <a:pt x="217" y="212"/>
                    <a:pt x="217" y="205"/>
                  </a:cubicBezTo>
                  <a:cubicBezTo>
                    <a:pt x="216" y="193"/>
                    <a:pt x="223" y="183"/>
                    <a:pt x="226" y="172"/>
                  </a:cubicBezTo>
                  <a:cubicBezTo>
                    <a:pt x="221" y="171"/>
                    <a:pt x="216" y="165"/>
                    <a:pt x="212" y="171"/>
                  </a:cubicBezTo>
                  <a:close/>
                  <a:moveTo>
                    <a:pt x="450" y="175"/>
                  </a:moveTo>
                  <a:cubicBezTo>
                    <a:pt x="459" y="182"/>
                    <a:pt x="467" y="189"/>
                    <a:pt x="476" y="195"/>
                  </a:cubicBezTo>
                  <a:cubicBezTo>
                    <a:pt x="479" y="192"/>
                    <a:pt x="482" y="190"/>
                    <a:pt x="486" y="187"/>
                  </a:cubicBezTo>
                  <a:cubicBezTo>
                    <a:pt x="477" y="178"/>
                    <a:pt x="463" y="171"/>
                    <a:pt x="450" y="175"/>
                  </a:cubicBezTo>
                  <a:close/>
                  <a:moveTo>
                    <a:pt x="854" y="201"/>
                  </a:moveTo>
                  <a:cubicBezTo>
                    <a:pt x="869" y="204"/>
                    <a:pt x="876" y="187"/>
                    <a:pt x="883" y="177"/>
                  </a:cubicBezTo>
                  <a:cubicBezTo>
                    <a:pt x="880" y="174"/>
                    <a:pt x="876" y="171"/>
                    <a:pt x="872" y="169"/>
                  </a:cubicBezTo>
                  <a:cubicBezTo>
                    <a:pt x="866" y="180"/>
                    <a:pt x="855" y="188"/>
                    <a:pt x="854" y="201"/>
                  </a:cubicBezTo>
                  <a:close/>
                  <a:moveTo>
                    <a:pt x="884" y="210"/>
                  </a:moveTo>
                  <a:cubicBezTo>
                    <a:pt x="869" y="210"/>
                    <a:pt x="854" y="208"/>
                    <a:pt x="841" y="199"/>
                  </a:cubicBezTo>
                  <a:cubicBezTo>
                    <a:pt x="828" y="200"/>
                    <a:pt x="816" y="208"/>
                    <a:pt x="808" y="218"/>
                  </a:cubicBezTo>
                  <a:cubicBezTo>
                    <a:pt x="813" y="221"/>
                    <a:pt x="818" y="223"/>
                    <a:pt x="823" y="226"/>
                  </a:cubicBezTo>
                  <a:cubicBezTo>
                    <a:pt x="830" y="221"/>
                    <a:pt x="838" y="212"/>
                    <a:pt x="847" y="216"/>
                  </a:cubicBezTo>
                  <a:cubicBezTo>
                    <a:pt x="867" y="223"/>
                    <a:pt x="888" y="232"/>
                    <a:pt x="901" y="249"/>
                  </a:cubicBezTo>
                  <a:cubicBezTo>
                    <a:pt x="894" y="248"/>
                    <a:pt x="885" y="250"/>
                    <a:pt x="879" y="244"/>
                  </a:cubicBezTo>
                  <a:cubicBezTo>
                    <a:pt x="872" y="238"/>
                    <a:pt x="864" y="232"/>
                    <a:pt x="856" y="227"/>
                  </a:cubicBezTo>
                  <a:cubicBezTo>
                    <a:pt x="853" y="232"/>
                    <a:pt x="851" y="236"/>
                    <a:pt x="849" y="240"/>
                  </a:cubicBezTo>
                  <a:cubicBezTo>
                    <a:pt x="852" y="243"/>
                    <a:pt x="856" y="246"/>
                    <a:pt x="859" y="249"/>
                  </a:cubicBezTo>
                  <a:cubicBezTo>
                    <a:pt x="850" y="250"/>
                    <a:pt x="844" y="255"/>
                    <a:pt x="839" y="261"/>
                  </a:cubicBezTo>
                  <a:cubicBezTo>
                    <a:pt x="828" y="256"/>
                    <a:pt x="819" y="249"/>
                    <a:pt x="809" y="242"/>
                  </a:cubicBezTo>
                  <a:cubicBezTo>
                    <a:pt x="805" y="238"/>
                    <a:pt x="799" y="239"/>
                    <a:pt x="794" y="238"/>
                  </a:cubicBezTo>
                  <a:cubicBezTo>
                    <a:pt x="794" y="242"/>
                    <a:pt x="793" y="246"/>
                    <a:pt x="793" y="251"/>
                  </a:cubicBezTo>
                  <a:cubicBezTo>
                    <a:pt x="806" y="259"/>
                    <a:pt x="821" y="266"/>
                    <a:pt x="833" y="276"/>
                  </a:cubicBezTo>
                  <a:cubicBezTo>
                    <a:pt x="825" y="282"/>
                    <a:pt x="816" y="288"/>
                    <a:pt x="806" y="290"/>
                  </a:cubicBezTo>
                  <a:cubicBezTo>
                    <a:pt x="805" y="286"/>
                    <a:pt x="803" y="281"/>
                    <a:pt x="802" y="277"/>
                  </a:cubicBezTo>
                  <a:cubicBezTo>
                    <a:pt x="799" y="283"/>
                    <a:pt x="798" y="290"/>
                    <a:pt x="798" y="296"/>
                  </a:cubicBezTo>
                  <a:cubicBezTo>
                    <a:pt x="814" y="307"/>
                    <a:pt x="831" y="293"/>
                    <a:pt x="844" y="284"/>
                  </a:cubicBezTo>
                  <a:cubicBezTo>
                    <a:pt x="850" y="290"/>
                    <a:pt x="855" y="297"/>
                    <a:pt x="862" y="302"/>
                  </a:cubicBezTo>
                  <a:cubicBezTo>
                    <a:pt x="867" y="307"/>
                    <a:pt x="872" y="300"/>
                    <a:pt x="876" y="297"/>
                  </a:cubicBezTo>
                  <a:cubicBezTo>
                    <a:pt x="872" y="290"/>
                    <a:pt x="867" y="284"/>
                    <a:pt x="861" y="279"/>
                  </a:cubicBezTo>
                  <a:cubicBezTo>
                    <a:pt x="858" y="275"/>
                    <a:pt x="851" y="271"/>
                    <a:pt x="855" y="265"/>
                  </a:cubicBezTo>
                  <a:cubicBezTo>
                    <a:pt x="864" y="260"/>
                    <a:pt x="874" y="258"/>
                    <a:pt x="882" y="251"/>
                  </a:cubicBezTo>
                  <a:cubicBezTo>
                    <a:pt x="889" y="256"/>
                    <a:pt x="897" y="265"/>
                    <a:pt x="907" y="263"/>
                  </a:cubicBezTo>
                  <a:cubicBezTo>
                    <a:pt x="913" y="263"/>
                    <a:pt x="916" y="258"/>
                    <a:pt x="918" y="253"/>
                  </a:cubicBezTo>
                  <a:cubicBezTo>
                    <a:pt x="917" y="244"/>
                    <a:pt x="911" y="238"/>
                    <a:pt x="906" y="232"/>
                  </a:cubicBezTo>
                  <a:cubicBezTo>
                    <a:pt x="899" y="224"/>
                    <a:pt x="888" y="222"/>
                    <a:pt x="880" y="216"/>
                  </a:cubicBezTo>
                  <a:cubicBezTo>
                    <a:pt x="897" y="218"/>
                    <a:pt x="914" y="225"/>
                    <a:pt x="931" y="225"/>
                  </a:cubicBezTo>
                  <a:cubicBezTo>
                    <a:pt x="939" y="223"/>
                    <a:pt x="946" y="218"/>
                    <a:pt x="946" y="210"/>
                  </a:cubicBezTo>
                  <a:cubicBezTo>
                    <a:pt x="944" y="207"/>
                    <a:pt x="942" y="204"/>
                    <a:pt x="939" y="201"/>
                  </a:cubicBezTo>
                  <a:cubicBezTo>
                    <a:pt x="930" y="209"/>
                    <a:pt x="918" y="210"/>
                    <a:pt x="906" y="210"/>
                  </a:cubicBezTo>
                  <a:cubicBezTo>
                    <a:pt x="910" y="204"/>
                    <a:pt x="914" y="194"/>
                    <a:pt x="905" y="191"/>
                  </a:cubicBezTo>
                  <a:cubicBezTo>
                    <a:pt x="895" y="194"/>
                    <a:pt x="890" y="203"/>
                    <a:pt x="884" y="210"/>
                  </a:cubicBezTo>
                  <a:close/>
                  <a:moveTo>
                    <a:pt x="510" y="215"/>
                  </a:moveTo>
                  <a:cubicBezTo>
                    <a:pt x="411" y="226"/>
                    <a:pt x="319" y="283"/>
                    <a:pt x="265" y="365"/>
                  </a:cubicBezTo>
                  <a:cubicBezTo>
                    <a:pt x="224" y="426"/>
                    <a:pt x="204" y="501"/>
                    <a:pt x="208" y="574"/>
                  </a:cubicBezTo>
                  <a:cubicBezTo>
                    <a:pt x="213" y="657"/>
                    <a:pt x="249" y="737"/>
                    <a:pt x="308" y="795"/>
                  </a:cubicBezTo>
                  <a:cubicBezTo>
                    <a:pt x="357" y="846"/>
                    <a:pt x="424" y="879"/>
                    <a:pt x="494" y="891"/>
                  </a:cubicBezTo>
                  <a:cubicBezTo>
                    <a:pt x="570" y="903"/>
                    <a:pt x="651" y="890"/>
                    <a:pt x="718" y="851"/>
                  </a:cubicBezTo>
                  <a:cubicBezTo>
                    <a:pt x="785" y="812"/>
                    <a:pt x="839" y="751"/>
                    <a:pt x="867" y="678"/>
                  </a:cubicBezTo>
                  <a:cubicBezTo>
                    <a:pt x="892" y="616"/>
                    <a:pt x="897" y="547"/>
                    <a:pt x="882" y="481"/>
                  </a:cubicBezTo>
                  <a:cubicBezTo>
                    <a:pt x="862" y="386"/>
                    <a:pt x="798" y="301"/>
                    <a:pt x="712" y="255"/>
                  </a:cubicBezTo>
                  <a:cubicBezTo>
                    <a:pt x="651" y="220"/>
                    <a:pt x="579" y="207"/>
                    <a:pt x="510" y="215"/>
                  </a:cubicBezTo>
                  <a:close/>
                  <a:moveTo>
                    <a:pt x="266" y="288"/>
                  </a:moveTo>
                  <a:cubicBezTo>
                    <a:pt x="267" y="295"/>
                    <a:pt x="270" y="302"/>
                    <a:pt x="274" y="308"/>
                  </a:cubicBezTo>
                  <a:cubicBezTo>
                    <a:pt x="282" y="305"/>
                    <a:pt x="282" y="297"/>
                    <a:pt x="282" y="289"/>
                  </a:cubicBezTo>
                  <a:cubicBezTo>
                    <a:pt x="277" y="289"/>
                    <a:pt x="271" y="288"/>
                    <a:pt x="266" y="288"/>
                  </a:cubicBezTo>
                  <a:close/>
                  <a:moveTo>
                    <a:pt x="947" y="581"/>
                  </a:moveTo>
                  <a:cubicBezTo>
                    <a:pt x="950" y="578"/>
                    <a:pt x="953" y="574"/>
                    <a:pt x="955" y="571"/>
                  </a:cubicBezTo>
                  <a:cubicBezTo>
                    <a:pt x="965" y="578"/>
                    <a:pt x="974" y="585"/>
                    <a:pt x="983" y="593"/>
                  </a:cubicBezTo>
                  <a:cubicBezTo>
                    <a:pt x="972" y="599"/>
                    <a:pt x="961" y="605"/>
                    <a:pt x="950" y="609"/>
                  </a:cubicBezTo>
                  <a:cubicBezTo>
                    <a:pt x="949" y="606"/>
                    <a:pt x="949" y="601"/>
                    <a:pt x="948" y="598"/>
                  </a:cubicBezTo>
                  <a:cubicBezTo>
                    <a:pt x="947" y="599"/>
                    <a:pt x="946" y="601"/>
                    <a:pt x="945" y="602"/>
                  </a:cubicBezTo>
                  <a:cubicBezTo>
                    <a:pt x="942" y="614"/>
                    <a:pt x="942" y="626"/>
                    <a:pt x="942" y="638"/>
                  </a:cubicBezTo>
                  <a:cubicBezTo>
                    <a:pt x="951" y="623"/>
                    <a:pt x="969" y="618"/>
                    <a:pt x="983" y="609"/>
                  </a:cubicBezTo>
                  <a:cubicBezTo>
                    <a:pt x="995" y="602"/>
                    <a:pt x="1009" y="606"/>
                    <a:pt x="1022" y="609"/>
                  </a:cubicBezTo>
                  <a:cubicBezTo>
                    <a:pt x="1022" y="613"/>
                    <a:pt x="1023" y="617"/>
                    <a:pt x="1023" y="622"/>
                  </a:cubicBezTo>
                  <a:cubicBezTo>
                    <a:pt x="1031" y="609"/>
                    <a:pt x="1029" y="593"/>
                    <a:pt x="1029" y="580"/>
                  </a:cubicBezTo>
                  <a:cubicBezTo>
                    <a:pt x="1027" y="584"/>
                    <a:pt x="1025" y="588"/>
                    <a:pt x="1023" y="592"/>
                  </a:cubicBezTo>
                  <a:cubicBezTo>
                    <a:pt x="1011" y="591"/>
                    <a:pt x="997" y="593"/>
                    <a:pt x="986" y="585"/>
                  </a:cubicBezTo>
                  <a:cubicBezTo>
                    <a:pt x="974" y="575"/>
                    <a:pt x="959" y="566"/>
                    <a:pt x="950" y="551"/>
                  </a:cubicBezTo>
                  <a:cubicBezTo>
                    <a:pt x="949" y="561"/>
                    <a:pt x="948" y="571"/>
                    <a:pt x="947" y="581"/>
                  </a:cubicBezTo>
                  <a:close/>
                  <a:moveTo>
                    <a:pt x="67" y="568"/>
                  </a:moveTo>
                  <a:cubicBezTo>
                    <a:pt x="64" y="579"/>
                    <a:pt x="69" y="593"/>
                    <a:pt x="80" y="595"/>
                  </a:cubicBezTo>
                  <a:cubicBezTo>
                    <a:pt x="102" y="598"/>
                    <a:pt x="124" y="592"/>
                    <a:pt x="146" y="593"/>
                  </a:cubicBezTo>
                  <a:cubicBezTo>
                    <a:pt x="148" y="597"/>
                    <a:pt x="149" y="601"/>
                    <a:pt x="152" y="605"/>
                  </a:cubicBezTo>
                  <a:cubicBezTo>
                    <a:pt x="152" y="591"/>
                    <a:pt x="154" y="576"/>
                    <a:pt x="148" y="563"/>
                  </a:cubicBezTo>
                  <a:cubicBezTo>
                    <a:pt x="146" y="568"/>
                    <a:pt x="145" y="572"/>
                    <a:pt x="144" y="577"/>
                  </a:cubicBezTo>
                  <a:cubicBezTo>
                    <a:pt x="120" y="579"/>
                    <a:pt x="96" y="582"/>
                    <a:pt x="71" y="582"/>
                  </a:cubicBezTo>
                  <a:cubicBezTo>
                    <a:pt x="75" y="577"/>
                    <a:pt x="79" y="573"/>
                    <a:pt x="84" y="568"/>
                  </a:cubicBezTo>
                  <a:cubicBezTo>
                    <a:pt x="82" y="565"/>
                    <a:pt x="80" y="562"/>
                    <a:pt x="78" y="559"/>
                  </a:cubicBezTo>
                  <a:cubicBezTo>
                    <a:pt x="74" y="562"/>
                    <a:pt x="69" y="564"/>
                    <a:pt x="67" y="568"/>
                  </a:cubicBezTo>
                  <a:close/>
                  <a:moveTo>
                    <a:pt x="151" y="634"/>
                  </a:moveTo>
                  <a:cubicBezTo>
                    <a:pt x="128" y="640"/>
                    <a:pt x="105" y="645"/>
                    <a:pt x="82" y="648"/>
                  </a:cubicBezTo>
                  <a:cubicBezTo>
                    <a:pt x="80" y="644"/>
                    <a:pt x="77" y="640"/>
                    <a:pt x="75" y="637"/>
                  </a:cubicBezTo>
                  <a:cubicBezTo>
                    <a:pt x="75" y="651"/>
                    <a:pt x="77" y="665"/>
                    <a:pt x="84" y="678"/>
                  </a:cubicBezTo>
                  <a:cubicBezTo>
                    <a:pt x="85" y="673"/>
                    <a:pt x="85" y="668"/>
                    <a:pt x="86" y="664"/>
                  </a:cubicBezTo>
                  <a:cubicBezTo>
                    <a:pt x="108" y="659"/>
                    <a:pt x="129" y="653"/>
                    <a:pt x="152" y="650"/>
                  </a:cubicBezTo>
                  <a:cubicBezTo>
                    <a:pt x="156" y="653"/>
                    <a:pt x="159" y="657"/>
                    <a:pt x="163" y="661"/>
                  </a:cubicBezTo>
                  <a:cubicBezTo>
                    <a:pt x="159" y="647"/>
                    <a:pt x="160" y="632"/>
                    <a:pt x="152" y="621"/>
                  </a:cubicBezTo>
                  <a:cubicBezTo>
                    <a:pt x="151" y="625"/>
                    <a:pt x="151" y="629"/>
                    <a:pt x="151" y="634"/>
                  </a:cubicBezTo>
                  <a:close/>
                  <a:moveTo>
                    <a:pt x="940" y="642"/>
                  </a:moveTo>
                  <a:cubicBezTo>
                    <a:pt x="933" y="665"/>
                    <a:pt x="925" y="688"/>
                    <a:pt x="918" y="711"/>
                  </a:cubicBezTo>
                  <a:cubicBezTo>
                    <a:pt x="926" y="714"/>
                    <a:pt x="933" y="717"/>
                    <a:pt x="942" y="719"/>
                  </a:cubicBezTo>
                  <a:cubicBezTo>
                    <a:pt x="938" y="714"/>
                    <a:pt x="934" y="711"/>
                    <a:pt x="930" y="707"/>
                  </a:cubicBezTo>
                  <a:cubicBezTo>
                    <a:pt x="930" y="700"/>
                    <a:pt x="931" y="693"/>
                    <a:pt x="933" y="686"/>
                  </a:cubicBezTo>
                  <a:cubicBezTo>
                    <a:pt x="954" y="693"/>
                    <a:pt x="976" y="699"/>
                    <a:pt x="998" y="707"/>
                  </a:cubicBezTo>
                  <a:cubicBezTo>
                    <a:pt x="1000" y="711"/>
                    <a:pt x="999" y="717"/>
                    <a:pt x="1000" y="722"/>
                  </a:cubicBezTo>
                  <a:cubicBezTo>
                    <a:pt x="1008" y="709"/>
                    <a:pt x="1011" y="695"/>
                    <a:pt x="1014" y="681"/>
                  </a:cubicBezTo>
                  <a:cubicBezTo>
                    <a:pt x="1010" y="685"/>
                    <a:pt x="1007" y="688"/>
                    <a:pt x="1004" y="692"/>
                  </a:cubicBezTo>
                  <a:cubicBezTo>
                    <a:pt x="982" y="687"/>
                    <a:pt x="960" y="679"/>
                    <a:pt x="938" y="673"/>
                  </a:cubicBezTo>
                  <a:cubicBezTo>
                    <a:pt x="940" y="666"/>
                    <a:pt x="941" y="660"/>
                    <a:pt x="945" y="655"/>
                  </a:cubicBezTo>
                  <a:cubicBezTo>
                    <a:pt x="950" y="652"/>
                    <a:pt x="957" y="653"/>
                    <a:pt x="963" y="651"/>
                  </a:cubicBezTo>
                  <a:cubicBezTo>
                    <a:pt x="955" y="647"/>
                    <a:pt x="948" y="644"/>
                    <a:pt x="940" y="642"/>
                  </a:cubicBezTo>
                  <a:close/>
                  <a:moveTo>
                    <a:pt x="162" y="685"/>
                  </a:moveTo>
                  <a:cubicBezTo>
                    <a:pt x="141" y="695"/>
                    <a:pt x="120" y="707"/>
                    <a:pt x="98" y="711"/>
                  </a:cubicBezTo>
                  <a:cubicBezTo>
                    <a:pt x="95" y="709"/>
                    <a:pt x="92" y="706"/>
                    <a:pt x="89" y="704"/>
                  </a:cubicBezTo>
                  <a:cubicBezTo>
                    <a:pt x="91" y="711"/>
                    <a:pt x="93" y="718"/>
                    <a:pt x="96" y="724"/>
                  </a:cubicBezTo>
                  <a:cubicBezTo>
                    <a:pt x="98" y="728"/>
                    <a:pt x="99" y="733"/>
                    <a:pt x="104" y="733"/>
                  </a:cubicBezTo>
                  <a:cubicBezTo>
                    <a:pt x="104" y="730"/>
                    <a:pt x="102" y="725"/>
                    <a:pt x="102" y="722"/>
                  </a:cubicBezTo>
                  <a:cubicBezTo>
                    <a:pt x="118" y="712"/>
                    <a:pt x="135" y="706"/>
                    <a:pt x="153" y="699"/>
                  </a:cubicBezTo>
                  <a:cubicBezTo>
                    <a:pt x="137" y="716"/>
                    <a:pt x="121" y="733"/>
                    <a:pt x="105" y="751"/>
                  </a:cubicBezTo>
                  <a:cubicBezTo>
                    <a:pt x="129" y="753"/>
                    <a:pt x="152" y="751"/>
                    <a:pt x="176" y="752"/>
                  </a:cubicBezTo>
                  <a:cubicBezTo>
                    <a:pt x="160" y="759"/>
                    <a:pt x="144" y="767"/>
                    <a:pt x="127" y="773"/>
                  </a:cubicBezTo>
                  <a:cubicBezTo>
                    <a:pt x="123" y="770"/>
                    <a:pt x="119" y="768"/>
                    <a:pt x="114" y="766"/>
                  </a:cubicBezTo>
                  <a:cubicBezTo>
                    <a:pt x="119" y="778"/>
                    <a:pt x="124" y="790"/>
                    <a:pt x="130" y="801"/>
                  </a:cubicBezTo>
                  <a:cubicBezTo>
                    <a:pt x="131" y="797"/>
                    <a:pt x="132" y="792"/>
                    <a:pt x="133" y="788"/>
                  </a:cubicBezTo>
                  <a:cubicBezTo>
                    <a:pt x="153" y="777"/>
                    <a:pt x="174" y="768"/>
                    <a:pt x="196" y="761"/>
                  </a:cubicBezTo>
                  <a:cubicBezTo>
                    <a:pt x="199" y="764"/>
                    <a:pt x="202" y="767"/>
                    <a:pt x="206" y="770"/>
                  </a:cubicBezTo>
                  <a:cubicBezTo>
                    <a:pt x="203" y="761"/>
                    <a:pt x="200" y="753"/>
                    <a:pt x="196" y="744"/>
                  </a:cubicBezTo>
                  <a:cubicBezTo>
                    <a:pt x="174" y="744"/>
                    <a:pt x="152" y="745"/>
                    <a:pt x="130" y="744"/>
                  </a:cubicBezTo>
                  <a:cubicBezTo>
                    <a:pt x="145" y="728"/>
                    <a:pt x="160" y="712"/>
                    <a:pt x="175" y="696"/>
                  </a:cubicBezTo>
                  <a:cubicBezTo>
                    <a:pt x="172" y="689"/>
                    <a:pt x="169" y="682"/>
                    <a:pt x="165" y="675"/>
                  </a:cubicBezTo>
                  <a:cubicBezTo>
                    <a:pt x="160" y="673"/>
                    <a:pt x="163" y="682"/>
                    <a:pt x="162" y="685"/>
                  </a:cubicBezTo>
                  <a:close/>
                  <a:moveTo>
                    <a:pt x="896" y="757"/>
                  </a:moveTo>
                  <a:cubicBezTo>
                    <a:pt x="900" y="755"/>
                    <a:pt x="904" y="752"/>
                    <a:pt x="908" y="749"/>
                  </a:cubicBezTo>
                  <a:cubicBezTo>
                    <a:pt x="928" y="759"/>
                    <a:pt x="948" y="768"/>
                    <a:pt x="968" y="779"/>
                  </a:cubicBezTo>
                  <a:cubicBezTo>
                    <a:pt x="968" y="784"/>
                    <a:pt x="968" y="789"/>
                    <a:pt x="968" y="794"/>
                  </a:cubicBezTo>
                  <a:cubicBezTo>
                    <a:pt x="977" y="783"/>
                    <a:pt x="982" y="769"/>
                    <a:pt x="987" y="756"/>
                  </a:cubicBezTo>
                  <a:cubicBezTo>
                    <a:pt x="982" y="759"/>
                    <a:pt x="977" y="767"/>
                    <a:pt x="970" y="763"/>
                  </a:cubicBezTo>
                  <a:cubicBezTo>
                    <a:pt x="951" y="755"/>
                    <a:pt x="932" y="745"/>
                    <a:pt x="914" y="734"/>
                  </a:cubicBezTo>
                  <a:cubicBezTo>
                    <a:pt x="915" y="730"/>
                    <a:pt x="915" y="725"/>
                    <a:pt x="916" y="721"/>
                  </a:cubicBezTo>
                  <a:cubicBezTo>
                    <a:pt x="906" y="731"/>
                    <a:pt x="901" y="744"/>
                    <a:pt x="896" y="757"/>
                  </a:cubicBezTo>
                  <a:close/>
                  <a:moveTo>
                    <a:pt x="879" y="777"/>
                  </a:moveTo>
                  <a:cubicBezTo>
                    <a:pt x="878" y="789"/>
                    <a:pt x="863" y="794"/>
                    <a:pt x="862" y="805"/>
                  </a:cubicBezTo>
                  <a:cubicBezTo>
                    <a:pt x="859" y="816"/>
                    <a:pt x="865" y="826"/>
                    <a:pt x="875" y="830"/>
                  </a:cubicBezTo>
                  <a:cubicBezTo>
                    <a:pt x="886" y="835"/>
                    <a:pt x="898" y="827"/>
                    <a:pt x="908" y="824"/>
                  </a:cubicBezTo>
                  <a:cubicBezTo>
                    <a:pt x="915" y="821"/>
                    <a:pt x="925" y="816"/>
                    <a:pt x="931" y="823"/>
                  </a:cubicBezTo>
                  <a:cubicBezTo>
                    <a:pt x="939" y="829"/>
                    <a:pt x="936" y="842"/>
                    <a:pt x="927" y="846"/>
                  </a:cubicBezTo>
                  <a:cubicBezTo>
                    <a:pt x="918" y="849"/>
                    <a:pt x="908" y="847"/>
                    <a:pt x="899" y="848"/>
                  </a:cubicBezTo>
                  <a:cubicBezTo>
                    <a:pt x="908" y="855"/>
                    <a:pt x="917" y="859"/>
                    <a:pt x="927" y="863"/>
                  </a:cubicBezTo>
                  <a:cubicBezTo>
                    <a:pt x="927" y="861"/>
                    <a:pt x="927" y="857"/>
                    <a:pt x="927" y="855"/>
                  </a:cubicBezTo>
                  <a:cubicBezTo>
                    <a:pt x="936" y="847"/>
                    <a:pt x="945" y="838"/>
                    <a:pt x="944" y="826"/>
                  </a:cubicBezTo>
                  <a:cubicBezTo>
                    <a:pt x="944" y="814"/>
                    <a:pt x="933" y="805"/>
                    <a:pt x="922" y="804"/>
                  </a:cubicBezTo>
                  <a:cubicBezTo>
                    <a:pt x="907" y="805"/>
                    <a:pt x="896" y="814"/>
                    <a:pt x="882" y="817"/>
                  </a:cubicBezTo>
                  <a:cubicBezTo>
                    <a:pt x="872" y="819"/>
                    <a:pt x="865" y="805"/>
                    <a:pt x="872" y="798"/>
                  </a:cubicBezTo>
                  <a:cubicBezTo>
                    <a:pt x="879" y="789"/>
                    <a:pt x="893" y="793"/>
                    <a:pt x="903" y="792"/>
                  </a:cubicBezTo>
                  <a:cubicBezTo>
                    <a:pt x="896" y="786"/>
                    <a:pt x="887" y="782"/>
                    <a:pt x="879" y="777"/>
                  </a:cubicBezTo>
                  <a:close/>
                  <a:moveTo>
                    <a:pt x="213" y="781"/>
                  </a:moveTo>
                  <a:cubicBezTo>
                    <a:pt x="214" y="786"/>
                    <a:pt x="216" y="790"/>
                    <a:pt x="217" y="794"/>
                  </a:cubicBezTo>
                  <a:cubicBezTo>
                    <a:pt x="201" y="810"/>
                    <a:pt x="183" y="826"/>
                    <a:pt x="165" y="840"/>
                  </a:cubicBezTo>
                  <a:cubicBezTo>
                    <a:pt x="160" y="837"/>
                    <a:pt x="156" y="835"/>
                    <a:pt x="152" y="833"/>
                  </a:cubicBezTo>
                  <a:cubicBezTo>
                    <a:pt x="164" y="854"/>
                    <a:pt x="183" y="870"/>
                    <a:pt x="197" y="889"/>
                  </a:cubicBezTo>
                  <a:cubicBezTo>
                    <a:pt x="205" y="887"/>
                    <a:pt x="213" y="883"/>
                    <a:pt x="220" y="879"/>
                  </a:cubicBezTo>
                  <a:cubicBezTo>
                    <a:pt x="213" y="878"/>
                    <a:pt x="206" y="879"/>
                    <a:pt x="200" y="877"/>
                  </a:cubicBezTo>
                  <a:cubicBezTo>
                    <a:pt x="190" y="871"/>
                    <a:pt x="183" y="861"/>
                    <a:pt x="176" y="852"/>
                  </a:cubicBezTo>
                  <a:cubicBezTo>
                    <a:pt x="183" y="844"/>
                    <a:pt x="191" y="837"/>
                    <a:pt x="200" y="830"/>
                  </a:cubicBezTo>
                  <a:cubicBezTo>
                    <a:pt x="206" y="837"/>
                    <a:pt x="212" y="844"/>
                    <a:pt x="217" y="852"/>
                  </a:cubicBezTo>
                  <a:cubicBezTo>
                    <a:pt x="216" y="856"/>
                    <a:pt x="214" y="861"/>
                    <a:pt x="213" y="865"/>
                  </a:cubicBezTo>
                  <a:cubicBezTo>
                    <a:pt x="222" y="859"/>
                    <a:pt x="231" y="853"/>
                    <a:pt x="238" y="844"/>
                  </a:cubicBezTo>
                  <a:cubicBezTo>
                    <a:pt x="234" y="844"/>
                    <a:pt x="229" y="845"/>
                    <a:pt x="225" y="846"/>
                  </a:cubicBezTo>
                  <a:cubicBezTo>
                    <a:pt x="217" y="840"/>
                    <a:pt x="211" y="832"/>
                    <a:pt x="205" y="825"/>
                  </a:cubicBezTo>
                  <a:cubicBezTo>
                    <a:pt x="212" y="819"/>
                    <a:pt x="220" y="813"/>
                    <a:pt x="227" y="806"/>
                  </a:cubicBezTo>
                  <a:cubicBezTo>
                    <a:pt x="235" y="815"/>
                    <a:pt x="243" y="823"/>
                    <a:pt x="249" y="833"/>
                  </a:cubicBezTo>
                  <a:cubicBezTo>
                    <a:pt x="247" y="838"/>
                    <a:pt x="245" y="844"/>
                    <a:pt x="244" y="849"/>
                  </a:cubicBezTo>
                  <a:cubicBezTo>
                    <a:pt x="249" y="844"/>
                    <a:pt x="255" y="839"/>
                    <a:pt x="260" y="834"/>
                  </a:cubicBezTo>
                  <a:cubicBezTo>
                    <a:pt x="244" y="817"/>
                    <a:pt x="231" y="797"/>
                    <a:pt x="213" y="781"/>
                  </a:cubicBezTo>
                  <a:close/>
                  <a:moveTo>
                    <a:pt x="803" y="861"/>
                  </a:moveTo>
                  <a:cubicBezTo>
                    <a:pt x="796" y="868"/>
                    <a:pt x="787" y="875"/>
                    <a:pt x="782" y="884"/>
                  </a:cubicBezTo>
                  <a:cubicBezTo>
                    <a:pt x="786" y="882"/>
                    <a:pt x="791" y="881"/>
                    <a:pt x="795" y="879"/>
                  </a:cubicBezTo>
                  <a:cubicBezTo>
                    <a:pt x="812" y="895"/>
                    <a:pt x="828" y="911"/>
                    <a:pt x="843" y="929"/>
                  </a:cubicBezTo>
                  <a:cubicBezTo>
                    <a:pt x="840" y="933"/>
                    <a:pt x="838" y="937"/>
                    <a:pt x="837" y="942"/>
                  </a:cubicBezTo>
                  <a:cubicBezTo>
                    <a:pt x="849" y="934"/>
                    <a:pt x="859" y="924"/>
                    <a:pt x="868" y="913"/>
                  </a:cubicBezTo>
                  <a:cubicBezTo>
                    <a:pt x="864" y="914"/>
                    <a:pt x="858" y="916"/>
                    <a:pt x="855" y="918"/>
                  </a:cubicBezTo>
                  <a:cubicBezTo>
                    <a:pt x="846" y="912"/>
                    <a:pt x="840" y="904"/>
                    <a:pt x="833" y="897"/>
                  </a:cubicBezTo>
                  <a:cubicBezTo>
                    <a:pt x="835" y="895"/>
                    <a:pt x="837" y="893"/>
                    <a:pt x="838" y="891"/>
                  </a:cubicBezTo>
                  <a:cubicBezTo>
                    <a:pt x="854" y="894"/>
                    <a:pt x="870" y="896"/>
                    <a:pt x="886" y="898"/>
                  </a:cubicBezTo>
                  <a:cubicBezTo>
                    <a:pt x="891" y="893"/>
                    <a:pt x="895" y="888"/>
                    <a:pt x="900" y="883"/>
                  </a:cubicBezTo>
                  <a:cubicBezTo>
                    <a:pt x="883" y="884"/>
                    <a:pt x="866" y="881"/>
                    <a:pt x="849" y="879"/>
                  </a:cubicBezTo>
                  <a:cubicBezTo>
                    <a:pt x="851" y="872"/>
                    <a:pt x="854" y="865"/>
                    <a:pt x="851" y="858"/>
                  </a:cubicBezTo>
                  <a:cubicBezTo>
                    <a:pt x="848" y="849"/>
                    <a:pt x="839" y="842"/>
                    <a:pt x="829" y="843"/>
                  </a:cubicBezTo>
                  <a:cubicBezTo>
                    <a:pt x="819" y="846"/>
                    <a:pt x="811" y="853"/>
                    <a:pt x="803" y="861"/>
                  </a:cubicBezTo>
                  <a:close/>
                  <a:moveTo>
                    <a:pt x="279" y="851"/>
                  </a:moveTo>
                  <a:cubicBezTo>
                    <a:pt x="281" y="855"/>
                    <a:pt x="283" y="860"/>
                    <a:pt x="285" y="864"/>
                  </a:cubicBezTo>
                  <a:cubicBezTo>
                    <a:pt x="272" y="882"/>
                    <a:pt x="258" y="900"/>
                    <a:pt x="242" y="917"/>
                  </a:cubicBezTo>
                  <a:cubicBezTo>
                    <a:pt x="237" y="916"/>
                    <a:pt x="233" y="915"/>
                    <a:pt x="228" y="914"/>
                  </a:cubicBezTo>
                  <a:cubicBezTo>
                    <a:pt x="238" y="923"/>
                    <a:pt x="248" y="935"/>
                    <a:pt x="262" y="939"/>
                  </a:cubicBezTo>
                  <a:cubicBezTo>
                    <a:pt x="259" y="936"/>
                    <a:pt x="257" y="932"/>
                    <a:pt x="254" y="929"/>
                  </a:cubicBezTo>
                  <a:cubicBezTo>
                    <a:pt x="265" y="911"/>
                    <a:pt x="280" y="896"/>
                    <a:pt x="294" y="879"/>
                  </a:cubicBezTo>
                  <a:cubicBezTo>
                    <a:pt x="298" y="873"/>
                    <a:pt x="305" y="878"/>
                    <a:pt x="311" y="878"/>
                  </a:cubicBezTo>
                  <a:cubicBezTo>
                    <a:pt x="303" y="867"/>
                    <a:pt x="290" y="859"/>
                    <a:pt x="279" y="851"/>
                  </a:cubicBezTo>
                  <a:close/>
                  <a:moveTo>
                    <a:pt x="699" y="928"/>
                  </a:moveTo>
                  <a:cubicBezTo>
                    <a:pt x="704" y="928"/>
                    <a:pt x="709" y="928"/>
                    <a:pt x="714" y="928"/>
                  </a:cubicBezTo>
                  <a:cubicBezTo>
                    <a:pt x="724" y="946"/>
                    <a:pt x="734" y="964"/>
                    <a:pt x="742" y="982"/>
                  </a:cubicBezTo>
                  <a:cubicBezTo>
                    <a:pt x="747" y="989"/>
                    <a:pt x="739" y="994"/>
                    <a:pt x="736" y="1000"/>
                  </a:cubicBezTo>
                  <a:cubicBezTo>
                    <a:pt x="758" y="990"/>
                    <a:pt x="779" y="978"/>
                    <a:pt x="801" y="968"/>
                  </a:cubicBezTo>
                  <a:cubicBezTo>
                    <a:pt x="800" y="959"/>
                    <a:pt x="799" y="951"/>
                    <a:pt x="794" y="944"/>
                  </a:cubicBezTo>
                  <a:cubicBezTo>
                    <a:pt x="792" y="951"/>
                    <a:pt x="794" y="960"/>
                    <a:pt x="787" y="965"/>
                  </a:cubicBezTo>
                  <a:cubicBezTo>
                    <a:pt x="778" y="972"/>
                    <a:pt x="768" y="976"/>
                    <a:pt x="759" y="981"/>
                  </a:cubicBezTo>
                  <a:cubicBezTo>
                    <a:pt x="753" y="972"/>
                    <a:pt x="748" y="962"/>
                    <a:pt x="743" y="952"/>
                  </a:cubicBezTo>
                  <a:cubicBezTo>
                    <a:pt x="751" y="947"/>
                    <a:pt x="760" y="943"/>
                    <a:pt x="769" y="940"/>
                  </a:cubicBezTo>
                  <a:cubicBezTo>
                    <a:pt x="773" y="942"/>
                    <a:pt x="777" y="945"/>
                    <a:pt x="781" y="948"/>
                  </a:cubicBezTo>
                  <a:cubicBezTo>
                    <a:pt x="777" y="937"/>
                    <a:pt x="772" y="927"/>
                    <a:pt x="765" y="918"/>
                  </a:cubicBezTo>
                  <a:cubicBezTo>
                    <a:pt x="765" y="923"/>
                    <a:pt x="765" y="927"/>
                    <a:pt x="765" y="932"/>
                  </a:cubicBezTo>
                  <a:cubicBezTo>
                    <a:pt x="757" y="937"/>
                    <a:pt x="749" y="942"/>
                    <a:pt x="740" y="946"/>
                  </a:cubicBezTo>
                  <a:cubicBezTo>
                    <a:pt x="736" y="937"/>
                    <a:pt x="731" y="928"/>
                    <a:pt x="727" y="920"/>
                  </a:cubicBezTo>
                  <a:cubicBezTo>
                    <a:pt x="737" y="915"/>
                    <a:pt x="746" y="908"/>
                    <a:pt x="757" y="906"/>
                  </a:cubicBezTo>
                  <a:cubicBezTo>
                    <a:pt x="762" y="908"/>
                    <a:pt x="767" y="911"/>
                    <a:pt x="771" y="913"/>
                  </a:cubicBezTo>
                  <a:cubicBezTo>
                    <a:pt x="768" y="907"/>
                    <a:pt x="765" y="901"/>
                    <a:pt x="762" y="894"/>
                  </a:cubicBezTo>
                  <a:cubicBezTo>
                    <a:pt x="741" y="905"/>
                    <a:pt x="719" y="915"/>
                    <a:pt x="699" y="928"/>
                  </a:cubicBezTo>
                  <a:close/>
                  <a:moveTo>
                    <a:pt x="357" y="910"/>
                  </a:moveTo>
                  <a:cubicBezTo>
                    <a:pt x="360" y="914"/>
                    <a:pt x="363" y="918"/>
                    <a:pt x="367" y="921"/>
                  </a:cubicBezTo>
                  <a:cubicBezTo>
                    <a:pt x="362" y="941"/>
                    <a:pt x="351" y="959"/>
                    <a:pt x="348" y="979"/>
                  </a:cubicBezTo>
                  <a:cubicBezTo>
                    <a:pt x="350" y="1003"/>
                    <a:pt x="383" y="1017"/>
                    <a:pt x="403" y="1004"/>
                  </a:cubicBezTo>
                  <a:cubicBezTo>
                    <a:pt x="418" y="988"/>
                    <a:pt x="421" y="965"/>
                    <a:pt x="431" y="947"/>
                  </a:cubicBezTo>
                  <a:cubicBezTo>
                    <a:pt x="435" y="946"/>
                    <a:pt x="439" y="946"/>
                    <a:pt x="443" y="946"/>
                  </a:cubicBezTo>
                  <a:cubicBezTo>
                    <a:pt x="436" y="937"/>
                    <a:pt x="423" y="936"/>
                    <a:pt x="413" y="932"/>
                  </a:cubicBezTo>
                  <a:cubicBezTo>
                    <a:pt x="416" y="936"/>
                    <a:pt x="419" y="940"/>
                    <a:pt x="423" y="944"/>
                  </a:cubicBezTo>
                  <a:cubicBezTo>
                    <a:pt x="417" y="960"/>
                    <a:pt x="411" y="977"/>
                    <a:pt x="403" y="992"/>
                  </a:cubicBezTo>
                  <a:cubicBezTo>
                    <a:pt x="395" y="1006"/>
                    <a:pt x="371" y="1004"/>
                    <a:pt x="364" y="990"/>
                  </a:cubicBezTo>
                  <a:cubicBezTo>
                    <a:pt x="360" y="983"/>
                    <a:pt x="363" y="975"/>
                    <a:pt x="365" y="967"/>
                  </a:cubicBezTo>
                  <a:cubicBezTo>
                    <a:pt x="371" y="953"/>
                    <a:pt x="376" y="940"/>
                    <a:pt x="383" y="926"/>
                  </a:cubicBezTo>
                  <a:cubicBezTo>
                    <a:pt x="387" y="926"/>
                    <a:pt x="392" y="926"/>
                    <a:pt x="396" y="926"/>
                  </a:cubicBezTo>
                  <a:cubicBezTo>
                    <a:pt x="384" y="919"/>
                    <a:pt x="371" y="914"/>
                    <a:pt x="357" y="910"/>
                  </a:cubicBezTo>
                  <a:close/>
                  <a:moveTo>
                    <a:pt x="668" y="936"/>
                  </a:moveTo>
                  <a:cubicBezTo>
                    <a:pt x="664" y="942"/>
                    <a:pt x="675" y="939"/>
                    <a:pt x="677" y="941"/>
                  </a:cubicBezTo>
                  <a:cubicBezTo>
                    <a:pt x="675" y="960"/>
                    <a:pt x="672" y="979"/>
                    <a:pt x="668" y="997"/>
                  </a:cubicBezTo>
                  <a:cubicBezTo>
                    <a:pt x="655" y="983"/>
                    <a:pt x="644" y="967"/>
                    <a:pt x="634" y="950"/>
                  </a:cubicBezTo>
                  <a:cubicBezTo>
                    <a:pt x="639" y="949"/>
                    <a:pt x="642" y="947"/>
                    <a:pt x="643" y="943"/>
                  </a:cubicBezTo>
                  <a:cubicBezTo>
                    <a:pt x="631" y="944"/>
                    <a:pt x="619" y="948"/>
                    <a:pt x="607" y="951"/>
                  </a:cubicBezTo>
                  <a:cubicBezTo>
                    <a:pt x="613" y="954"/>
                    <a:pt x="619" y="957"/>
                    <a:pt x="623" y="962"/>
                  </a:cubicBezTo>
                  <a:cubicBezTo>
                    <a:pt x="632" y="975"/>
                    <a:pt x="641" y="987"/>
                    <a:pt x="651" y="999"/>
                  </a:cubicBezTo>
                  <a:cubicBezTo>
                    <a:pt x="657" y="1008"/>
                    <a:pt x="662" y="1018"/>
                    <a:pt x="672" y="1024"/>
                  </a:cubicBezTo>
                  <a:cubicBezTo>
                    <a:pt x="676" y="999"/>
                    <a:pt x="680" y="975"/>
                    <a:pt x="684" y="950"/>
                  </a:cubicBezTo>
                  <a:cubicBezTo>
                    <a:pt x="685" y="943"/>
                    <a:pt x="689" y="936"/>
                    <a:pt x="692" y="930"/>
                  </a:cubicBezTo>
                  <a:cubicBezTo>
                    <a:pt x="684" y="932"/>
                    <a:pt x="676" y="933"/>
                    <a:pt x="668" y="936"/>
                  </a:cubicBezTo>
                  <a:close/>
                  <a:moveTo>
                    <a:pt x="457" y="945"/>
                  </a:moveTo>
                  <a:cubicBezTo>
                    <a:pt x="461" y="950"/>
                    <a:pt x="469" y="954"/>
                    <a:pt x="468" y="962"/>
                  </a:cubicBezTo>
                  <a:cubicBezTo>
                    <a:pt x="466" y="982"/>
                    <a:pt x="462" y="1001"/>
                    <a:pt x="460" y="1021"/>
                  </a:cubicBezTo>
                  <a:cubicBezTo>
                    <a:pt x="455" y="1023"/>
                    <a:pt x="451" y="1024"/>
                    <a:pt x="446" y="1025"/>
                  </a:cubicBezTo>
                  <a:cubicBezTo>
                    <a:pt x="457" y="1030"/>
                    <a:pt x="469" y="1031"/>
                    <a:pt x="481" y="1029"/>
                  </a:cubicBezTo>
                  <a:cubicBezTo>
                    <a:pt x="477" y="1027"/>
                    <a:pt x="473" y="1025"/>
                    <a:pt x="469" y="1023"/>
                  </a:cubicBezTo>
                  <a:cubicBezTo>
                    <a:pt x="470" y="1004"/>
                    <a:pt x="473" y="985"/>
                    <a:pt x="475" y="967"/>
                  </a:cubicBezTo>
                  <a:cubicBezTo>
                    <a:pt x="491" y="990"/>
                    <a:pt x="503" y="1016"/>
                    <a:pt x="521" y="1038"/>
                  </a:cubicBezTo>
                  <a:cubicBezTo>
                    <a:pt x="526" y="1013"/>
                    <a:pt x="527" y="987"/>
                    <a:pt x="531" y="961"/>
                  </a:cubicBezTo>
                  <a:cubicBezTo>
                    <a:pt x="536" y="960"/>
                    <a:pt x="541" y="959"/>
                    <a:pt x="545" y="958"/>
                  </a:cubicBezTo>
                  <a:cubicBezTo>
                    <a:pt x="535" y="953"/>
                    <a:pt x="522" y="950"/>
                    <a:pt x="511" y="954"/>
                  </a:cubicBezTo>
                  <a:cubicBezTo>
                    <a:pt x="515" y="956"/>
                    <a:pt x="519" y="958"/>
                    <a:pt x="522" y="959"/>
                  </a:cubicBezTo>
                  <a:cubicBezTo>
                    <a:pt x="522" y="975"/>
                    <a:pt x="520" y="991"/>
                    <a:pt x="517" y="1007"/>
                  </a:cubicBezTo>
                  <a:cubicBezTo>
                    <a:pt x="504" y="988"/>
                    <a:pt x="493" y="966"/>
                    <a:pt x="479" y="948"/>
                  </a:cubicBezTo>
                  <a:cubicBezTo>
                    <a:pt x="472" y="945"/>
                    <a:pt x="464" y="946"/>
                    <a:pt x="457" y="945"/>
                  </a:cubicBezTo>
                  <a:close/>
                  <a:moveTo>
                    <a:pt x="556" y="956"/>
                  </a:moveTo>
                  <a:cubicBezTo>
                    <a:pt x="560" y="957"/>
                    <a:pt x="565" y="959"/>
                    <a:pt x="569" y="960"/>
                  </a:cubicBezTo>
                  <a:cubicBezTo>
                    <a:pt x="572" y="983"/>
                    <a:pt x="573" y="1006"/>
                    <a:pt x="574" y="1028"/>
                  </a:cubicBezTo>
                  <a:cubicBezTo>
                    <a:pt x="569" y="1031"/>
                    <a:pt x="565" y="1033"/>
                    <a:pt x="561" y="1036"/>
                  </a:cubicBezTo>
                  <a:cubicBezTo>
                    <a:pt x="575" y="1037"/>
                    <a:pt x="589" y="1036"/>
                    <a:pt x="603" y="1033"/>
                  </a:cubicBezTo>
                  <a:cubicBezTo>
                    <a:pt x="599" y="1031"/>
                    <a:pt x="594" y="1030"/>
                    <a:pt x="590" y="1028"/>
                  </a:cubicBezTo>
                  <a:cubicBezTo>
                    <a:pt x="587" y="1006"/>
                    <a:pt x="585" y="983"/>
                    <a:pt x="586" y="960"/>
                  </a:cubicBezTo>
                  <a:cubicBezTo>
                    <a:pt x="590" y="957"/>
                    <a:pt x="594" y="955"/>
                    <a:pt x="598" y="952"/>
                  </a:cubicBezTo>
                  <a:cubicBezTo>
                    <a:pt x="584" y="952"/>
                    <a:pt x="569" y="951"/>
                    <a:pt x="556" y="956"/>
                  </a:cubicBezTo>
                  <a:close/>
                </a:path>
              </a:pathLst>
            </a:custGeom>
            <a:solidFill>
              <a:srgbClr val="D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ïṡḷïďe"/>
            <p:cNvSpPr/>
            <p:nvPr/>
          </p:nvSpPr>
          <p:spPr bwMode="auto">
            <a:xfrm>
              <a:off x="3668713" y="2741613"/>
              <a:ext cx="15875" cy="17463"/>
            </a:xfrm>
            <a:custGeom>
              <a:avLst/>
              <a:gdLst>
                <a:gd name="T0" fmla="*/ 1 w 10"/>
                <a:gd name="T1" fmla="*/ 11 h 11"/>
                <a:gd name="T2" fmla="*/ 8 w 10"/>
                <a:gd name="T3" fmla="*/ 1 h 11"/>
                <a:gd name="T4" fmla="*/ 1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1" y="11"/>
                  </a:moveTo>
                  <a:cubicBezTo>
                    <a:pt x="0" y="7"/>
                    <a:pt x="4" y="0"/>
                    <a:pt x="8" y="1"/>
                  </a:cubicBezTo>
                  <a:cubicBezTo>
                    <a:pt x="10" y="5"/>
                    <a:pt x="5" y="11"/>
                    <a:pt x="1" y="11"/>
                  </a:cubicBezTo>
                  <a:close/>
                </a:path>
              </a:pathLst>
            </a:custGeom>
            <a:solidFill>
              <a:srgbClr val="D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íşlíḑe"/>
            <p:cNvSpPr/>
            <p:nvPr/>
          </p:nvSpPr>
          <p:spPr bwMode="auto">
            <a:xfrm>
              <a:off x="3363913" y="2898776"/>
              <a:ext cx="52388" cy="61913"/>
            </a:xfrm>
            <a:custGeom>
              <a:avLst/>
              <a:gdLst>
                <a:gd name="T0" fmla="*/ 0 w 34"/>
                <a:gd name="T1" fmla="*/ 10 h 39"/>
                <a:gd name="T2" fmla="*/ 14 w 34"/>
                <a:gd name="T3" fmla="*/ 0 h 39"/>
                <a:gd name="T4" fmla="*/ 15 w 34"/>
                <a:gd name="T5" fmla="*/ 17 h 39"/>
                <a:gd name="T6" fmla="*/ 22 w 34"/>
                <a:gd name="T7" fmla="*/ 15 h 39"/>
                <a:gd name="T8" fmla="*/ 22 w 34"/>
                <a:gd name="T9" fmla="*/ 25 h 39"/>
                <a:gd name="T10" fmla="*/ 33 w 34"/>
                <a:gd name="T11" fmla="*/ 23 h 39"/>
                <a:gd name="T12" fmla="*/ 26 w 34"/>
                <a:gd name="T13" fmla="*/ 39 h 39"/>
                <a:gd name="T14" fmla="*/ 0 w 34"/>
                <a:gd name="T15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0" y="10"/>
                  </a:moveTo>
                  <a:cubicBezTo>
                    <a:pt x="5" y="7"/>
                    <a:pt x="9" y="3"/>
                    <a:pt x="14" y="0"/>
                  </a:cubicBezTo>
                  <a:cubicBezTo>
                    <a:pt x="14" y="6"/>
                    <a:pt x="15" y="12"/>
                    <a:pt x="15" y="17"/>
                  </a:cubicBezTo>
                  <a:cubicBezTo>
                    <a:pt x="17" y="16"/>
                    <a:pt x="20" y="16"/>
                    <a:pt x="22" y="15"/>
                  </a:cubicBezTo>
                  <a:cubicBezTo>
                    <a:pt x="22" y="18"/>
                    <a:pt x="22" y="21"/>
                    <a:pt x="22" y="25"/>
                  </a:cubicBezTo>
                  <a:cubicBezTo>
                    <a:pt x="25" y="24"/>
                    <a:pt x="29" y="24"/>
                    <a:pt x="33" y="23"/>
                  </a:cubicBezTo>
                  <a:cubicBezTo>
                    <a:pt x="34" y="29"/>
                    <a:pt x="29" y="34"/>
                    <a:pt x="26" y="39"/>
                  </a:cubicBezTo>
                  <a:cubicBezTo>
                    <a:pt x="18" y="29"/>
                    <a:pt x="8" y="20"/>
                    <a:pt x="0" y="10"/>
                  </a:cubicBezTo>
                  <a:close/>
                </a:path>
              </a:pathLst>
            </a:custGeom>
            <a:solidFill>
              <a:srgbClr val="D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ísľïḋê"/>
            <p:cNvSpPr/>
            <p:nvPr/>
          </p:nvSpPr>
          <p:spPr bwMode="auto">
            <a:xfrm>
              <a:off x="3370433" y="2924089"/>
              <a:ext cx="1009701" cy="1009525"/>
            </a:xfrm>
            <a:custGeom>
              <a:avLst/>
              <a:gdLst>
                <a:gd name="connsiteX0" fmla="*/ 118893 w 1009701"/>
                <a:gd name="connsiteY0" fmla="*/ 606511 h 1009525"/>
                <a:gd name="connsiteX1" fmla="*/ 893593 w 1009701"/>
                <a:gd name="connsiteY1" fmla="*/ 606511 h 1009525"/>
                <a:gd name="connsiteX2" fmla="*/ 893593 w 1009701"/>
                <a:gd name="connsiteY2" fmla="*/ 617624 h 1009525"/>
                <a:gd name="connsiteX3" fmla="*/ 114130 w 1009701"/>
                <a:gd name="connsiteY3" fmla="*/ 617624 h 1009525"/>
                <a:gd name="connsiteX4" fmla="*/ 118893 w 1009701"/>
                <a:gd name="connsiteY4" fmla="*/ 606511 h 1009525"/>
                <a:gd name="connsiteX5" fmla="*/ 64918 w 1009701"/>
                <a:gd name="connsiteY5" fmla="*/ 581111 h 1009525"/>
                <a:gd name="connsiteX6" fmla="*/ 874672 w 1009701"/>
                <a:gd name="connsiteY6" fmla="*/ 581111 h 1009525"/>
                <a:gd name="connsiteX7" fmla="*/ 941227 w 1009701"/>
                <a:gd name="connsiteY7" fmla="*/ 582698 h 1009525"/>
                <a:gd name="connsiteX8" fmla="*/ 945981 w 1009701"/>
                <a:gd name="connsiteY8" fmla="*/ 592223 h 1009525"/>
                <a:gd name="connsiteX9" fmla="*/ 64918 w 1009701"/>
                <a:gd name="connsiteY9" fmla="*/ 592223 h 1009525"/>
                <a:gd name="connsiteX10" fmla="*/ 64918 w 1009701"/>
                <a:gd name="connsiteY10" fmla="*/ 581111 h 1009525"/>
                <a:gd name="connsiteX11" fmla="*/ 21963 w 1009701"/>
                <a:gd name="connsiteY11" fmla="*/ 565044 h 1009525"/>
                <a:gd name="connsiteX12" fmla="*/ 86851 w 1009701"/>
                <a:gd name="connsiteY12" fmla="*/ 753374 h 1009525"/>
                <a:gd name="connsiteX13" fmla="*/ 313167 w 1009701"/>
                <a:gd name="connsiteY13" fmla="*/ 952783 h 1009525"/>
                <a:gd name="connsiteX14" fmla="*/ 620197 w 1009701"/>
                <a:gd name="connsiteY14" fmla="*/ 978105 h 1009525"/>
                <a:gd name="connsiteX15" fmla="*/ 889245 w 1009701"/>
                <a:gd name="connsiteY15" fmla="*/ 802435 h 1009525"/>
                <a:gd name="connsiteX16" fmla="*/ 987368 w 1009701"/>
                <a:gd name="connsiteY16" fmla="*/ 566626 h 1009525"/>
                <a:gd name="connsiteX17" fmla="*/ 21963 w 1009701"/>
                <a:gd name="connsiteY17" fmla="*/ 565044 h 1009525"/>
                <a:gd name="connsiteX18" fmla="*/ 703093 w 1009701"/>
                <a:gd name="connsiteY18" fmla="*/ 335048 h 1009525"/>
                <a:gd name="connsiteX19" fmla="*/ 791993 w 1009701"/>
                <a:gd name="connsiteY19" fmla="*/ 336635 h 1009525"/>
                <a:gd name="connsiteX20" fmla="*/ 791993 w 1009701"/>
                <a:gd name="connsiteY20" fmla="*/ 390611 h 1009525"/>
                <a:gd name="connsiteX21" fmla="*/ 704681 w 1009701"/>
                <a:gd name="connsiteY21" fmla="*/ 389023 h 1009525"/>
                <a:gd name="connsiteX22" fmla="*/ 703093 w 1009701"/>
                <a:gd name="connsiteY22" fmla="*/ 335048 h 1009525"/>
                <a:gd name="connsiteX23" fmla="*/ 217318 w 1009701"/>
                <a:gd name="connsiteY23" fmla="*/ 335048 h 1009525"/>
                <a:gd name="connsiteX24" fmla="*/ 306218 w 1009701"/>
                <a:gd name="connsiteY24" fmla="*/ 336635 h 1009525"/>
                <a:gd name="connsiteX25" fmla="*/ 304631 w 1009701"/>
                <a:gd name="connsiteY25" fmla="*/ 390611 h 1009525"/>
                <a:gd name="connsiteX26" fmla="*/ 217318 w 1009701"/>
                <a:gd name="connsiteY26" fmla="*/ 390611 h 1009525"/>
                <a:gd name="connsiteX27" fmla="*/ 217318 w 1009701"/>
                <a:gd name="connsiteY27" fmla="*/ 335048 h 1009525"/>
                <a:gd name="connsiteX28" fmla="*/ 631656 w 1009701"/>
                <a:gd name="connsiteY28" fmla="*/ 333461 h 1009525"/>
                <a:gd name="connsiteX29" fmla="*/ 630069 w 1009701"/>
                <a:gd name="connsiteY29" fmla="*/ 366799 h 1009525"/>
                <a:gd name="connsiteX30" fmla="*/ 585618 w 1009701"/>
                <a:gd name="connsiteY30" fmla="*/ 335048 h 1009525"/>
                <a:gd name="connsiteX31" fmla="*/ 631656 w 1009701"/>
                <a:gd name="connsiteY31" fmla="*/ 333461 h 1009525"/>
                <a:gd name="connsiteX32" fmla="*/ 377655 w 1009701"/>
                <a:gd name="connsiteY32" fmla="*/ 333461 h 1009525"/>
                <a:gd name="connsiteX33" fmla="*/ 425280 w 1009701"/>
                <a:gd name="connsiteY33" fmla="*/ 335048 h 1009525"/>
                <a:gd name="connsiteX34" fmla="*/ 379243 w 1009701"/>
                <a:gd name="connsiteY34" fmla="*/ 366799 h 1009525"/>
                <a:gd name="connsiteX35" fmla="*/ 377655 w 1009701"/>
                <a:gd name="connsiteY35" fmla="*/ 333461 h 1009525"/>
                <a:gd name="connsiteX36" fmla="*/ 850731 w 1009701"/>
                <a:gd name="connsiteY36" fmla="*/ 323936 h 1009525"/>
                <a:gd name="connsiteX37" fmla="*/ 850731 w 1009701"/>
                <a:gd name="connsiteY37" fmla="*/ 495386 h 1009525"/>
                <a:gd name="connsiteX38" fmla="*/ 801518 w 1009701"/>
                <a:gd name="connsiteY38" fmla="*/ 495386 h 1009525"/>
                <a:gd name="connsiteX39" fmla="*/ 801518 w 1009701"/>
                <a:gd name="connsiteY39" fmla="*/ 328698 h 1009525"/>
                <a:gd name="connsiteX40" fmla="*/ 850731 w 1009701"/>
                <a:gd name="connsiteY40" fmla="*/ 323936 h 1009525"/>
                <a:gd name="connsiteX41" fmla="*/ 377655 w 1009701"/>
                <a:gd name="connsiteY41" fmla="*/ 257260 h 1009525"/>
                <a:gd name="connsiteX42" fmla="*/ 631655 w 1009701"/>
                <a:gd name="connsiteY42" fmla="*/ 257260 h 1009525"/>
                <a:gd name="connsiteX43" fmla="*/ 631655 w 1009701"/>
                <a:gd name="connsiteY43" fmla="*/ 320761 h 1009525"/>
                <a:gd name="connsiteX44" fmla="*/ 377655 w 1009701"/>
                <a:gd name="connsiteY44" fmla="*/ 320761 h 1009525"/>
                <a:gd name="connsiteX45" fmla="*/ 377655 w 1009701"/>
                <a:gd name="connsiteY45" fmla="*/ 257260 h 1009525"/>
                <a:gd name="connsiteX46" fmla="*/ 641180 w 1009701"/>
                <a:gd name="connsiteY46" fmla="*/ 249323 h 1009525"/>
                <a:gd name="connsiteX47" fmla="*/ 693568 w 1009701"/>
                <a:gd name="connsiteY47" fmla="*/ 249323 h 1009525"/>
                <a:gd name="connsiteX48" fmla="*/ 695155 w 1009701"/>
                <a:gd name="connsiteY48" fmla="*/ 496973 h 1009525"/>
                <a:gd name="connsiteX49" fmla="*/ 641180 w 1009701"/>
                <a:gd name="connsiteY49" fmla="*/ 496973 h 1009525"/>
                <a:gd name="connsiteX50" fmla="*/ 641180 w 1009701"/>
                <a:gd name="connsiteY50" fmla="*/ 249323 h 1009525"/>
                <a:gd name="connsiteX51" fmla="*/ 314155 w 1009701"/>
                <a:gd name="connsiteY51" fmla="*/ 249323 h 1009525"/>
                <a:gd name="connsiteX52" fmla="*/ 368130 w 1009701"/>
                <a:gd name="connsiteY52" fmla="*/ 249323 h 1009525"/>
                <a:gd name="connsiteX53" fmla="*/ 368130 w 1009701"/>
                <a:gd name="connsiteY53" fmla="*/ 496973 h 1009525"/>
                <a:gd name="connsiteX54" fmla="*/ 314155 w 1009701"/>
                <a:gd name="connsiteY54" fmla="*/ 496973 h 1009525"/>
                <a:gd name="connsiteX55" fmla="*/ 314155 w 1009701"/>
                <a:gd name="connsiteY55" fmla="*/ 249323 h 1009525"/>
                <a:gd name="connsiteX56" fmla="*/ 150643 w 1009701"/>
                <a:gd name="connsiteY56" fmla="*/ 220748 h 1009525"/>
                <a:gd name="connsiteX57" fmla="*/ 220493 w 1009701"/>
                <a:gd name="connsiteY57" fmla="*/ 249323 h 1009525"/>
                <a:gd name="connsiteX58" fmla="*/ 307806 w 1009701"/>
                <a:gd name="connsiteY58" fmla="*/ 260435 h 1009525"/>
                <a:gd name="connsiteX59" fmla="*/ 303044 w 1009701"/>
                <a:gd name="connsiteY59" fmla="*/ 265198 h 1009525"/>
                <a:gd name="connsiteX60" fmla="*/ 176043 w 1009701"/>
                <a:gd name="connsiteY60" fmla="*/ 239798 h 1009525"/>
                <a:gd name="connsiteX61" fmla="*/ 174456 w 1009701"/>
                <a:gd name="connsiteY61" fmla="*/ 279485 h 1009525"/>
                <a:gd name="connsiteX62" fmla="*/ 179218 w 1009701"/>
                <a:gd name="connsiteY62" fmla="*/ 258848 h 1009525"/>
                <a:gd name="connsiteX63" fmla="*/ 307806 w 1009701"/>
                <a:gd name="connsiteY63" fmla="*/ 281073 h 1009525"/>
                <a:gd name="connsiteX64" fmla="*/ 307806 w 1009701"/>
                <a:gd name="connsiteY64" fmla="*/ 320761 h 1009525"/>
                <a:gd name="connsiteX65" fmla="*/ 171281 w 1009701"/>
                <a:gd name="connsiteY65" fmla="*/ 319173 h 1009525"/>
                <a:gd name="connsiteX66" fmla="*/ 161756 w 1009701"/>
                <a:gd name="connsiteY66" fmla="*/ 325523 h 1009525"/>
                <a:gd name="connsiteX67" fmla="*/ 207793 w 1009701"/>
                <a:gd name="connsiteY67" fmla="*/ 328698 h 1009525"/>
                <a:gd name="connsiteX68" fmla="*/ 207793 w 1009701"/>
                <a:gd name="connsiteY68" fmla="*/ 495386 h 1009525"/>
                <a:gd name="connsiteX69" fmla="*/ 158581 w 1009701"/>
                <a:gd name="connsiteY69" fmla="*/ 495386 h 1009525"/>
                <a:gd name="connsiteX70" fmla="*/ 161756 w 1009701"/>
                <a:gd name="connsiteY70" fmla="*/ 314411 h 1009525"/>
                <a:gd name="connsiteX71" fmla="*/ 147468 w 1009701"/>
                <a:gd name="connsiteY71" fmla="*/ 317586 h 1009525"/>
                <a:gd name="connsiteX72" fmla="*/ 145881 w 1009701"/>
                <a:gd name="connsiteY72" fmla="*/ 336636 h 1009525"/>
                <a:gd name="connsiteX73" fmla="*/ 118893 w 1009701"/>
                <a:gd name="connsiteY73" fmla="*/ 292186 h 1009525"/>
                <a:gd name="connsiteX74" fmla="*/ 164931 w 1009701"/>
                <a:gd name="connsiteY74" fmla="*/ 300123 h 1009525"/>
                <a:gd name="connsiteX75" fmla="*/ 166518 w 1009701"/>
                <a:gd name="connsiteY75" fmla="*/ 311236 h 1009525"/>
                <a:gd name="connsiteX76" fmla="*/ 166518 w 1009701"/>
                <a:gd name="connsiteY76" fmla="*/ 281073 h 1009525"/>
                <a:gd name="connsiteX77" fmla="*/ 150643 w 1009701"/>
                <a:gd name="connsiteY77" fmla="*/ 220748 h 1009525"/>
                <a:gd name="connsiteX78" fmla="*/ 861843 w 1009701"/>
                <a:gd name="connsiteY78" fmla="*/ 219161 h 1009525"/>
                <a:gd name="connsiteX79" fmla="*/ 842793 w 1009701"/>
                <a:gd name="connsiteY79" fmla="*/ 247736 h 1009525"/>
                <a:gd name="connsiteX80" fmla="*/ 842793 w 1009701"/>
                <a:gd name="connsiteY80" fmla="*/ 282661 h 1009525"/>
                <a:gd name="connsiteX81" fmla="*/ 834856 w 1009701"/>
                <a:gd name="connsiteY81" fmla="*/ 284248 h 1009525"/>
                <a:gd name="connsiteX82" fmla="*/ 838031 w 1009701"/>
                <a:gd name="connsiteY82" fmla="*/ 304886 h 1009525"/>
                <a:gd name="connsiteX83" fmla="*/ 849143 w 1009701"/>
                <a:gd name="connsiteY83" fmla="*/ 298536 h 1009525"/>
                <a:gd name="connsiteX84" fmla="*/ 890418 w 1009701"/>
                <a:gd name="connsiteY84" fmla="*/ 293773 h 1009525"/>
                <a:gd name="connsiteX85" fmla="*/ 863431 w 1009701"/>
                <a:gd name="connsiteY85" fmla="*/ 336636 h 1009525"/>
                <a:gd name="connsiteX86" fmla="*/ 863431 w 1009701"/>
                <a:gd name="connsiteY86" fmla="*/ 315998 h 1009525"/>
                <a:gd name="connsiteX87" fmla="*/ 703093 w 1009701"/>
                <a:gd name="connsiteY87" fmla="*/ 320761 h 1009525"/>
                <a:gd name="connsiteX88" fmla="*/ 703093 w 1009701"/>
                <a:gd name="connsiteY88" fmla="*/ 281073 h 1009525"/>
                <a:gd name="connsiteX89" fmla="*/ 830093 w 1009701"/>
                <a:gd name="connsiteY89" fmla="*/ 258848 h 1009525"/>
                <a:gd name="connsiteX90" fmla="*/ 834856 w 1009701"/>
                <a:gd name="connsiteY90" fmla="*/ 276311 h 1009525"/>
                <a:gd name="connsiteX91" fmla="*/ 834856 w 1009701"/>
                <a:gd name="connsiteY91" fmla="*/ 239798 h 1009525"/>
                <a:gd name="connsiteX92" fmla="*/ 725318 w 1009701"/>
                <a:gd name="connsiteY92" fmla="*/ 266786 h 1009525"/>
                <a:gd name="connsiteX93" fmla="*/ 699918 w 1009701"/>
                <a:gd name="connsiteY93" fmla="*/ 260436 h 1009525"/>
                <a:gd name="connsiteX94" fmla="*/ 793581 w 1009701"/>
                <a:gd name="connsiteY94" fmla="*/ 247736 h 1009525"/>
                <a:gd name="connsiteX95" fmla="*/ 861843 w 1009701"/>
                <a:gd name="connsiteY95" fmla="*/ 219161 h 1009525"/>
                <a:gd name="connsiteX96" fmla="*/ 306218 w 1009701"/>
                <a:gd name="connsiteY96" fmla="*/ 106448 h 1009525"/>
                <a:gd name="connsiteX97" fmla="*/ 425281 w 1009701"/>
                <a:gd name="connsiteY97" fmla="*/ 146135 h 1009525"/>
                <a:gd name="connsiteX98" fmla="*/ 577681 w 1009701"/>
                <a:gd name="connsiteY98" fmla="*/ 147723 h 1009525"/>
                <a:gd name="connsiteX99" fmla="*/ 701506 w 1009701"/>
                <a:gd name="connsiteY99" fmla="*/ 108035 h 1009525"/>
                <a:gd name="connsiteX100" fmla="*/ 691981 w 1009701"/>
                <a:gd name="connsiteY100" fmla="*/ 141373 h 1009525"/>
                <a:gd name="connsiteX101" fmla="*/ 693568 w 1009701"/>
                <a:gd name="connsiteY101" fmla="*/ 196935 h 1009525"/>
                <a:gd name="connsiteX102" fmla="*/ 687218 w 1009701"/>
                <a:gd name="connsiteY102" fmla="*/ 157248 h 1009525"/>
                <a:gd name="connsiteX103" fmla="*/ 684043 w 1009701"/>
                <a:gd name="connsiteY103" fmla="*/ 155660 h 1009525"/>
                <a:gd name="connsiteX104" fmla="*/ 687218 w 1009701"/>
                <a:gd name="connsiteY104" fmla="*/ 227098 h 1009525"/>
                <a:gd name="connsiteX105" fmla="*/ 696743 w 1009701"/>
                <a:gd name="connsiteY105" fmla="*/ 228685 h 1009525"/>
                <a:gd name="connsiteX106" fmla="*/ 698331 w 1009701"/>
                <a:gd name="connsiteY106" fmla="*/ 211223 h 1009525"/>
                <a:gd name="connsiteX107" fmla="*/ 769768 w 1009701"/>
                <a:gd name="connsiteY107" fmla="*/ 204873 h 1009525"/>
                <a:gd name="connsiteX108" fmla="*/ 760243 w 1009701"/>
                <a:gd name="connsiteY108" fmla="*/ 231860 h 1009525"/>
                <a:gd name="connsiteX109" fmla="*/ 706268 w 1009701"/>
                <a:gd name="connsiteY109" fmla="*/ 241385 h 1009525"/>
                <a:gd name="connsiteX110" fmla="*/ 298281 w 1009701"/>
                <a:gd name="connsiteY110" fmla="*/ 241385 h 1009525"/>
                <a:gd name="connsiteX111" fmla="*/ 249068 w 1009701"/>
                <a:gd name="connsiteY111" fmla="*/ 233448 h 1009525"/>
                <a:gd name="connsiteX112" fmla="*/ 239543 w 1009701"/>
                <a:gd name="connsiteY112" fmla="*/ 203285 h 1009525"/>
                <a:gd name="connsiteX113" fmla="*/ 312568 w 1009701"/>
                <a:gd name="connsiteY113" fmla="*/ 212810 h 1009525"/>
                <a:gd name="connsiteX114" fmla="*/ 312568 w 1009701"/>
                <a:gd name="connsiteY114" fmla="*/ 228685 h 1009525"/>
                <a:gd name="connsiteX115" fmla="*/ 322093 w 1009701"/>
                <a:gd name="connsiteY115" fmla="*/ 227098 h 1009525"/>
                <a:gd name="connsiteX116" fmla="*/ 328443 w 1009701"/>
                <a:gd name="connsiteY116" fmla="*/ 146135 h 1009525"/>
                <a:gd name="connsiteX117" fmla="*/ 444331 w 1009701"/>
                <a:gd name="connsiteY117" fmla="*/ 177885 h 1009525"/>
                <a:gd name="connsiteX118" fmla="*/ 618956 w 1009701"/>
                <a:gd name="connsiteY118" fmla="*/ 168360 h 1009525"/>
                <a:gd name="connsiteX119" fmla="*/ 684043 w 1009701"/>
                <a:gd name="connsiteY119" fmla="*/ 146135 h 1009525"/>
                <a:gd name="connsiteX120" fmla="*/ 687218 w 1009701"/>
                <a:gd name="connsiteY120" fmla="*/ 144548 h 1009525"/>
                <a:gd name="connsiteX121" fmla="*/ 685631 w 1009701"/>
                <a:gd name="connsiteY121" fmla="*/ 128673 h 1009525"/>
                <a:gd name="connsiteX122" fmla="*/ 431631 w 1009701"/>
                <a:gd name="connsiteY122" fmla="*/ 160423 h 1009525"/>
                <a:gd name="connsiteX123" fmla="*/ 323681 w 1009701"/>
                <a:gd name="connsiteY123" fmla="*/ 128673 h 1009525"/>
                <a:gd name="connsiteX124" fmla="*/ 315743 w 1009701"/>
                <a:gd name="connsiteY124" fmla="*/ 196935 h 1009525"/>
                <a:gd name="connsiteX125" fmla="*/ 317331 w 1009701"/>
                <a:gd name="connsiteY125" fmla="*/ 141373 h 1009525"/>
                <a:gd name="connsiteX126" fmla="*/ 306218 w 1009701"/>
                <a:gd name="connsiteY126" fmla="*/ 106448 h 1009525"/>
                <a:gd name="connsiteX127" fmla="*/ 518711 w 1009701"/>
                <a:gd name="connsiteY127" fmla="*/ 19044 h 1009525"/>
                <a:gd name="connsiteX128" fmla="*/ 366977 w 1009701"/>
                <a:gd name="connsiteY128" fmla="*/ 38035 h 1009525"/>
                <a:gd name="connsiteX129" fmla="*/ 99512 w 1009701"/>
                <a:gd name="connsiteY129" fmla="*/ 237444 h 1009525"/>
                <a:gd name="connsiteX130" fmla="*/ 18798 w 1009701"/>
                <a:gd name="connsiteY130" fmla="*/ 546052 h 1009525"/>
                <a:gd name="connsiteX131" fmla="*/ 156487 w 1009701"/>
                <a:gd name="connsiteY131" fmla="*/ 544470 h 1009525"/>
                <a:gd name="connsiteX132" fmla="*/ 153321 w 1009701"/>
                <a:gd name="connsiteY132" fmla="*/ 503322 h 1009525"/>
                <a:gd name="connsiteX133" fmla="*/ 218209 w 1009701"/>
                <a:gd name="connsiteY133" fmla="*/ 503322 h 1009525"/>
                <a:gd name="connsiteX134" fmla="*/ 216627 w 1009701"/>
                <a:gd name="connsiteY134" fmla="*/ 544470 h 1009525"/>
                <a:gd name="connsiteX135" fmla="*/ 306837 w 1009701"/>
                <a:gd name="connsiteY135" fmla="*/ 544470 h 1009525"/>
                <a:gd name="connsiteX136" fmla="*/ 303671 w 1009701"/>
                <a:gd name="connsiteY136" fmla="*/ 503322 h 1009525"/>
                <a:gd name="connsiteX137" fmla="*/ 378055 w 1009701"/>
                <a:gd name="connsiteY137" fmla="*/ 503322 h 1009525"/>
                <a:gd name="connsiteX138" fmla="*/ 376472 w 1009701"/>
                <a:gd name="connsiteY138" fmla="*/ 546052 h 1009525"/>
                <a:gd name="connsiteX139" fmla="*/ 632858 w 1009701"/>
                <a:gd name="connsiteY139" fmla="*/ 546052 h 1009525"/>
                <a:gd name="connsiteX140" fmla="*/ 629693 w 1009701"/>
                <a:gd name="connsiteY140" fmla="*/ 503322 h 1009525"/>
                <a:gd name="connsiteX141" fmla="*/ 704077 w 1009701"/>
                <a:gd name="connsiteY141" fmla="*/ 503322 h 1009525"/>
                <a:gd name="connsiteX142" fmla="*/ 702494 w 1009701"/>
                <a:gd name="connsiteY142" fmla="*/ 544470 h 1009525"/>
                <a:gd name="connsiteX143" fmla="*/ 792704 w 1009701"/>
                <a:gd name="connsiteY143" fmla="*/ 544470 h 1009525"/>
                <a:gd name="connsiteX144" fmla="*/ 791121 w 1009701"/>
                <a:gd name="connsiteY144" fmla="*/ 503322 h 1009525"/>
                <a:gd name="connsiteX145" fmla="*/ 856009 w 1009701"/>
                <a:gd name="connsiteY145" fmla="*/ 503322 h 1009525"/>
                <a:gd name="connsiteX146" fmla="*/ 852844 w 1009701"/>
                <a:gd name="connsiteY146" fmla="*/ 544470 h 1009525"/>
                <a:gd name="connsiteX147" fmla="*/ 988950 w 1009701"/>
                <a:gd name="connsiteY147" fmla="*/ 546052 h 1009525"/>
                <a:gd name="connsiteX148" fmla="*/ 912984 w 1009701"/>
                <a:gd name="connsiteY148" fmla="*/ 242192 h 1009525"/>
                <a:gd name="connsiteX149" fmla="*/ 669259 w 1009701"/>
                <a:gd name="connsiteY149" fmla="*/ 47531 h 1009525"/>
                <a:gd name="connsiteX150" fmla="*/ 518711 w 1009701"/>
                <a:gd name="connsiteY150" fmla="*/ 19044 h 1009525"/>
                <a:gd name="connsiteX151" fmla="*/ 518241 w 1009701"/>
                <a:gd name="connsiteY151" fmla="*/ 250 h 1009525"/>
                <a:gd name="connsiteX152" fmla="*/ 761052 w 1009701"/>
                <a:gd name="connsiteY152" fmla="*/ 69687 h 1009525"/>
                <a:gd name="connsiteX153" fmla="*/ 935141 w 1009701"/>
                <a:gd name="connsiteY153" fmla="*/ 242192 h 1009525"/>
                <a:gd name="connsiteX154" fmla="*/ 1001611 w 1009701"/>
                <a:gd name="connsiteY154" fmla="*/ 593531 h 1009525"/>
                <a:gd name="connsiteX155" fmla="*/ 857592 w 1009701"/>
                <a:gd name="connsiteY155" fmla="*/ 867322 h 1009525"/>
                <a:gd name="connsiteX156" fmla="*/ 541066 w 1009701"/>
                <a:gd name="connsiteY156" fmla="*/ 1008174 h 1009525"/>
                <a:gd name="connsiteX157" fmla="*/ 230870 w 1009701"/>
                <a:gd name="connsiteY157" fmla="*/ 929044 h 1009525"/>
                <a:gd name="connsiteX158" fmla="*/ 23546 w 1009701"/>
                <a:gd name="connsiteY158" fmla="*/ 660000 h 1009525"/>
                <a:gd name="connsiteX159" fmla="*/ 25128 w 1009701"/>
                <a:gd name="connsiteY159" fmla="*/ 348226 h 1009525"/>
                <a:gd name="connsiteX160" fmla="*/ 267271 w 1009701"/>
                <a:gd name="connsiteY160" fmla="*/ 60192 h 1009525"/>
                <a:gd name="connsiteX161" fmla="*/ 433447 w 1009701"/>
                <a:gd name="connsiteY161" fmla="*/ 4800 h 1009525"/>
                <a:gd name="connsiteX162" fmla="*/ 518241 w 1009701"/>
                <a:gd name="connsiteY162" fmla="*/ 250 h 100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1009701" h="1009525">
                  <a:moveTo>
                    <a:pt x="118893" y="606511"/>
                  </a:moveTo>
                  <a:cubicBezTo>
                    <a:pt x="376068" y="608099"/>
                    <a:pt x="634830" y="606511"/>
                    <a:pt x="893593" y="606511"/>
                  </a:cubicBezTo>
                  <a:cubicBezTo>
                    <a:pt x="893593" y="609686"/>
                    <a:pt x="893593" y="614449"/>
                    <a:pt x="893593" y="617624"/>
                  </a:cubicBezTo>
                  <a:cubicBezTo>
                    <a:pt x="633243" y="616037"/>
                    <a:pt x="374480" y="617624"/>
                    <a:pt x="114130" y="617624"/>
                  </a:cubicBezTo>
                  <a:cubicBezTo>
                    <a:pt x="115718" y="614449"/>
                    <a:pt x="117305" y="608099"/>
                    <a:pt x="118893" y="606511"/>
                  </a:cubicBezTo>
                  <a:close/>
                  <a:moveTo>
                    <a:pt x="64918" y="581111"/>
                  </a:moveTo>
                  <a:cubicBezTo>
                    <a:pt x="334308" y="581111"/>
                    <a:pt x="605282" y="581111"/>
                    <a:pt x="874672" y="581111"/>
                  </a:cubicBezTo>
                  <a:cubicBezTo>
                    <a:pt x="896857" y="582698"/>
                    <a:pt x="919042" y="581111"/>
                    <a:pt x="941227" y="582698"/>
                  </a:cubicBezTo>
                  <a:cubicBezTo>
                    <a:pt x="942812" y="585873"/>
                    <a:pt x="944397" y="590636"/>
                    <a:pt x="945981" y="592223"/>
                  </a:cubicBezTo>
                  <a:cubicBezTo>
                    <a:pt x="651237" y="592223"/>
                    <a:pt x="358078" y="593811"/>
                    <a:pt x="64918" y="592223"/>
                  </a:cubicBezTo>
                  <a:cubicBezTo>
                    <a:pt x="64918" y="590636"/>
                    <a:pt x="64918" y="584286"/>
                    <a:pt x="64918" y="581111"/>
                  </a:cubicBezTo>
                  <a:close/>
                  <a:moveTo>
                    <a:pt x="21963" y="565044"/>
                  </a:moveTo>
                  <a:cubicBezTo>
                    <a:pt x="31459" y="631513"/>
                    <a:pt x="52033" y="696400"/>
                    <a:pt x="86851" y="753374"/>
                  </a:cubicBezTo>
                  <a:cubicBezTo>
                    <a:pt x="137495" y="842000"/>
                    <a:pt x="219792" y="911635"/>
                    <a:pt x="313167" y="952783"/>
                  </a:cubicBezTo>
                  <a:cubicBezTo>
                    <a:pt x="409708" y="993931"/>
                    <a:pt x="518909" y="1001844"/>
                    <a:pt x="620197" y="978105"/>
                  </a:cubicBezTo>
                  <a:cubicBezTo>
                    <a:pt x="726234" y="951200"/>
                    <a:pt x="822774" y="889478"/>
                    <a:pt x="889245" y="802435"/>
                  </a:cubicBezTo>
                  <a:cubicBezTo>
                    <a:pt x="943054" y="734383"/>
                    <a:pt x="974707" y="650505"/>
                    <a:pt x="987368" y="566626"/>
                  </a:cubicBezTo>
                  <a:cubicBezTo>
                    <a:pt x="666094" y="565044"/>
                    <a:pt x="343237" y="565044"/>
                    <a:pt x="21963" y="565044"/>
                  </a:cubicBezTo>
                  <a:close/>
                  <a:moveTo>
                    <a:pt x="703093" y="335048"/>
                  </a:moveTo>
                  <a:cubicBezTo>
                    <a:pt x="733256" y="335048"/>
                    <a:pt x="763418" y="336635"/>
                    <a:pt x="791993" y="336635"/>
                  </a:cubicBezTo>
                  <a:cubicBezTo>
                    <a:pt x="791993" y="354098"/>
                    <a:pt x="791993" y="371561"/>
                    <a:pt x="791993" y="390611"/>
                  </a:cubicBezTo>
                  <a:cubicBezTo>
                    <a:pt x="763418" y="389023"/>
                    <a:pt x="733256" y="390611"/>
                    <a:pt x="704681" y="389023"/>
                  </a:cubicBezTo>
                  <a:cubicBezTo>
                    <a:pt x="703093" y="371561"/>
                    <a:pt x="703093" y="354098"/>
                    <a:pt x="703093" y="335048"/>
                  </a:cubicBezTo>
                  <a:close/>
                  <a:moveTo>
                    <a:pt x="217318" y="335048"/>
                  </a:moveTo>
                  <a:cubicBezTo>
                    <a:pt x="245893" y="336635"/>
                    <a:pt x="276056" y="335048"/>
                    <a:pt x="306218" y="336635"/>
                  </a:cubicBezTo>
                  <a:cubicBezTo>
                    <a:pt x="306218" y="354098"/>
                    <a:pt x="306218" y="371561"/>
                    <a:pt x="304631" y="390611"/>
                  </a:cubicBezTo>
                  <a:cubicBezTo>
                    <a:pt x="276056" y="390611"/>
                    <a:pt x="245893" y="390611"/>
                    <a:pt x="217318" y="390611"/>
                  </a:cubicBezTo>
                  <a:cubicBezTo>
                    <a:pt x="217318" y="371561"/>
                    <a:pt x="217318" y="354098"/>
                    <a:pt x="217318" y="335048"/>
                  </a:cubicBezTo>
                  <a:close/>
                  <a:moveTo>
                    <a:pt x="631656" y="333461"/>
                  </a:moveTo>
                  <a:cubicBezTo>
                    <a:pt x="631656" y="344574"/>
                    <a:pt x="630069" y="355686"/>
                    <a:pt x="630069" y="366799"/>
                  </a:cubicBezTo>
                  <a:cubicBezTo>
                    <a:pt x="615781" y="354099"/>
                    <a:pt x="601493" y="342986"/>
                    <a:pt x="585618" y="335048"/>
                  </a:cubicBezTo>
                  <a:cubicBezTo>
                    <a:pt x="599906" y="333461"/>
                    <a:pt x="615781" y="333461"/>
                    <a:pt x="631656" y="333461"/>
                  </a:cubicBezTo>
                  <a:close/>
                  <a:moveTo>
                    <a:pt x="377655" y="333461"/>
                  </a:moveTo>
                  <a:cubicBezTo>
                    <a:pt x="393530" y="333461"/>
                    <a:pt x="409405" y="333461"/>
                    <a:pt x="425280" y="335048"/>
                  </a:cubicBezTo>
                  <a:cubicBezTo>
                    <a:pt x="407818" y="341398"/>
                    <a:pt x="393530" y="354099"/>
                    <a:pt x="379243" y="366799"/>
                  </a:cubicBezTo>
                  <a:cubicBezTo>
                    <a:pt x="377655" y="355686"/>
                    <a:pt x="377655" y="344574"/>
                    <a:pt x="377655" y="333461"/>
                  </a:cubicBezTo>
                  <a:close/>
                  <a:moveTo>
                    <a:pt x="850731" y="323936"/>
                  </a:moveTo>
                  <a:cubicBezTo>
                    <a:pt x="850731" y="381086"/>
                    <a:pt x="850731" y="438236"/>
                    <a:pt x="850731" y="495386"/>
                  </a:cubicBezTo>
                  <a:cubicBezTo>
                    <a:pt x="834856" y="495386"/>
                    <a:pt x="817393" y="495386"/>
                    <a:pt x="801518" y="495386"/>
                  </a:cubicBezTo>
                  <a:cubicBezTo>
                    <a:pt x="801518" y="439823"/>
                    <a:pt x="801518" y="384261"/>
                    <a:pt x="801518" y="328698"/>
                  </a:cubicBezTo>
                  <a:cubicBezTo>
                    <a:pt x="817393" y="328698"/>
                    <a:pt x="834856" y="327111"/>
                    <a:pt x="850731" y="323936"/>
                  </a:cubicBezTo>
                  <a:close/>
                  <a:moveTo>
                    <a:pt x="377655" y="257260"/>
                  </a:moveTo>
                  <a:cubicBezTo>
                    <a:pt x="461793" y="255673"/>
                    <a:pt x="547518" y="255673"/>
                    <a:pt x="631655" y="257260"/>
                  </a:cubicBezTo>
                  <a:cubicBezTo>
                    <a:pt x="631655" y="277898"/>
                    <a:pt x="631655" y="298536"/>
                    <a:pt x="631655" y="320761"/>
                  </a:cubicBezTo>
                  <a:cubicBezTo>
                    <a:pt x="547518" y="320761"/>
                    <a:pt x="461793" y="320761"/>
                    <a:pt x="377655" y="320761"/>
                  </a:cubicBezTo>
                  <a:cubicBezTo>
                    <a:pt x="377655" y="298536"/>
                    <a:pt x="377655" y="277898"/>
                    <a:pt x="377655" y="257260"/>
                  </a:cubicBezTo>
                  <a:close/>
                  <a:moveTo>
                    <a:pt x="641180" y="249323"/>
                  </a:moveTo>
                  <a:cubicBezTo>
                    <a:pt x="658643" y="249323"/>
                    <a:pt x="676105" y="249323"/>
                    <a:pt x="693568" y="249323"/>
                  </a:cubicBezTo>
                  <a:cubicBezTo>
                    <a:pt x="695155" y="331873"/>
                    <a:pt x="695155" y="414423"/>
                    <a:pt x="695155" y="496973"/>
                  </a:cubicBezTo>
                  <a:cubicBezTo>
                    <a:pt x="676105" y="496973"/>
                    <a:pt x="658643" y="496973"/>
                    <a:pt x="641180" y="496973"/>
                  </a:cubicBezTo>
                  <a:cubicBezTo>
                    <a:pt x="641180" y="414423"/>
                    <a:pt x="641180" y="331873"/>
                    <a:pt x="641180" y="249323"/>
                  </a:cubicBezTo>
                  <a:close/>
                  <a:moveTo>
                    <a:pt x="314155" y="249323"/>
                  </a:moveTo>
                  <a:cubicBezTo>
                    <a:pt x="333205" y="249323"/>
                    <a:pt x="350668" y="249323"/>
                    <a:pt x="368130" y="249323"/>
                  </a:cubicBezTo>
                  <a:cubicBezTo>
                    <a:pt x="368130" y="331873"/>
                    <a:pt x="368130" y="414423"/>
                    <a:pt x="368130" y="496973"/>
                  </a:cubicBezTo>
                  <a:cubicBezTo>
                    <a:pt x="350668" y="496973"/>
                    <a:pt x="333205" y="496973"/>
                    <a:pt x="314155" y="496973"/>
                  </a:cubicBezTo>
                  <a:cubicBezTo>
                    <a:pt x="314155" y="414423"/>
                    <a:pt x="314155" y="331873"/>
                    <a:pt x="314155" y="249323"/>
                  </a:cubicBezTo>
                  <a:close/>
                  <a:moveTo>
                    <a:pt x="150643" y="220748"/>
                  </a:moveTo>
                  <a:cubicBezTo>
                    <a:pt x="172868" y="230273"/>
                    <a:pt x="195093" y="242973"/>
                    <a:pt x="220493" y="249323"/>
                  </a:cubicBezTo>
                  <a:cubicBezTo>
                    <a:pt x="249068" y="257260"/>
                    <a:pt x="279231" y="258848"/>
                    <a:pt x="307806" y="260435"/>
                  </a:cubicBezTo>
                  <a:cubicBezTo>
                    <a:pt x="307806" y="262023"/>
                    <a:pt x="304631" y="263610"/>
                    <a:pt x="303044" y="265198"/>
                  </a:cubicBezTo>
                  <a:cubicBezTo>
                    <a:pt x="258594" y="266785"/>
                    <a:pt x="214143" y="258848"/>
                    <a:pt x="176043" y="239798"/>
                  </a:cubicBezTo>
                  <a:cubicBezTo>
                    <a:pt x="174456" y="252498"/>
                    <a:pt x="172868" y="266785"/>
                    <a:pt x="174456" y="279485"/>
                  </a:cubicBezTo>
                  <a:cubicBezTo>
                    <a:pt x="177631" y="273135"/>
                    <a:pt x="179218" y="266785"/>
                    <a:pt x="179218" y="258848"/>
                  </a:cubicBezTo>
                  <a:cubicBezTo>
                    <a:pt x="220493" y="273135"/>
                    <a:pt x="263356" y="281073"/>
                    <a:pt x="307806" y="281073"/>
                  </a:cubicBezTo>
                  <a:cubicBezTo>
                    <a:pt x="307806" y="293773"/>
                    <a:pt x="307806" y="306473"/>
                    <a:pt x="307806" y="320761"/>
                  </a:cubicBezTo>
                  <a:cubicBezTo>
                    <a:pt x="261769" y="320761"/>
                    <a:pt x="215731" y="322348"/>
                    <a:pt x="171281" y="319173"/>
                  </a:cubicBezTo>
                  <a:cubicBezTo>
                    <a:pt x="168106" y="320761"/>
                    <a:pt x="164931" y="323936"/>
                    <a:pt x="161756" y="325523"/>
                  </a:cubicBezTo>
                  <a:cubicBezTo>
                    <a:pt x="177631" y="327111"/>
                    <a:pt x="191918" y="328698"/>
                    <a:pt x="207793" y="328698"/>
                  </a:cubicBezTo>
                  <a:cubicBezTo>
                    <a:pt x="207793" y="384261"/>
                    <a:pt x="207793" y="439823"/>
                    <a:pt x="207793" y="495386"/>
                  </a:cubicBezTo>
                  <a:cubicBezTo>
                    <a:pt x="191918" y="495386"/>
                    <a:pt x="176043" y="495386"/>
                    <a:pt x="158581" y="495386"/>
                  </a:cubicBezTo>
                  <a:cubicBezTo>
                    <a:pt x="160168" y="435061"/>
                    <a:pt x="155406" y="374736"/>
                    <a:pt x="161756" y="314411"/>
                  </a:cubicBezTo>
                  <a:cubicBezTo>
                    <a:pt x="158581" y="315998"/>
                    <a:pt x="150643" y="317586"/>
                    <a:pt x="147468" y="317586"/>
                  </a:cubicBezTo>
                  <a:cubicBezTo>
                    <a:pt x="145881" y="323936"/>
                    <a:pt x="145881" y="330286"/>
                    <a:pt x="145881" y="336636"/>
                  </a:cubicBezTo>
                  <a:cubicBezTo>
                    <a:pt x="133181" y="325523"/>
                    <a:pt x="123656" y="309648"/>
                    <a:pt x="118893" y="292186"/>
                  </a:cubicBezTo>
                  <a:cubicBezTo>
                    <a:pt x="133181" y="298536"/>
                    <a:pt x="149056" y="301711"/>
                    <a:pt x="164931" y="300123"/>
                  </a:cubicBezTo>
                  <a:cubicBezTo>
                    <a:pt x="164931" y="303298"/>
                    <a:pt x="164931" y="308061"/>
                    <a:pt x="166518" y="311236"/>
                  </a:cubicBezTo>
                  <a:cubicBezTo>
                    <a:pt x="182393" y="309648"/>
                    <a:pt x="179218" y="285835"/>
                    <a:pt x="166518" y="281073"/>
                  </a:cubicBezTo>
                  <a:cubicBezTo>
                    <a:pt x="168106" y="258848"/>
                    <a:pt x="166518" y="236623"/>
                    <a:pt x="150643" y="220748"/>
                  </a:cubicBezTo>
                  <a:close/>
                  <a:moveTo>
                    <a:pt x="861843" y="219161"/>
                  </a:moveTo>
                  <a:cubicBezTo>
                    <a:pt x="855493" y="228686"/>
                    <a:pt x="844381" y="236623"/>
                    <a:pt x="842793" y="247736"/>
                  </a:cubicBezTo>
                  <a:cubicBezTo>
                    <a:pt x="841206" y="258848"/>
                    <a:pt x="842793" y="271548"/>
                    <a:pt x="842793" y="282661"/>
                  </a:cubicBezTo>
                  <a:cubicBezTo>
                    <a:pt x="841206" y="282661"/>
                    <a:pt x="838031" y="284248"/>
                    <a:pt x="834856" y="284248"/>
                  </a:cubicBezTo>
                  <a:cubicBezTo>
                    <a:pt x="828506" y="289011"/>
                    <a:pt x="838031" y="298536"/>
                    <a:pt x="838031" y="304886"/>
                  </a:cubicBezTo>
                  <a:cubicBezTo>
                    <a:pt x="842793" y="314411"/>
                    <a:pt x="850731" y="306473"/>
                    <a:pt x="849143" y="298536"/>
                  </a:cubicBezTo>
                  <a:cubicBezTo>
                    <a:pt x="863431" y="300123"/>
                    <a:pt x="877718" y="298536"/>
                    <a:pt x="890418" y="293773"/>
                  </a:cubicBezTo>
                  <a:cubicBezTo>
                    <a:pt x="885656" y="309648"/>
                    <a:pt x="876131" y="325523"/>
                    <a:pt x="863431" y="336636"/>
                  </a:cubicBezTo>
                  <a:cubicBezTo>
                    <a:pt x="863431" y="330286"/>
                    <a:pt x="863431" y="322348"/>
                    <a:pt x="863431" y="315998"/>
                  </a:cubicBezTo>
                  <a:cubicBezTo>
                    <a:pt x="809456" y="323936"/>
                    <a:pt x="755481" y="320761"/>
                    <a:pt x="703093" y="320761"/>
                  </a:cubicBezTo>
                  <a:cubicBezTo>
                    <a:pt x="703093" y="308061"/>
                    <a:pt x="703093" y="293773"/>
                    <a:pt x="703093" y="281073"/>
                  </a:cubicBezTo>
                  <a:cubicBezTo>
                    <a:pt x="745956" y="279486"/>
                    <a:pt x="788818" y="274723"/>
                    <a:pt x="830093" y="258848"/>
                  </a:cubicBezTo>
                  <a:cubicBezTo>
                    <a:pt x="828506" y="266786"/>
                    <a:pt x="830093" y="271548"/>
                    <a:pt x="834856" y="276311"/>
                  </a:cubicBezTo>
                  <a:cubicBezTo>
                    <a:pt x="838031" y="263611"/>
                    <a:pt x="834856" y="252498"/>
                    <a:pt x="834856" y="239798"/>
                  </a:cubicBezTo>
                  <a:cubicBezTo>
                    <a:pt x="799931" y="255673"/>
                    <a:pt x="763418" y="265198"/>
                    <a:pt x="725318" y="266786"/>
                  </a:cubicBezTo>
                  <a:cubicBezTo>
                    <a:pt x="715793" y="265198"/>
                    <a:pt x="706268" y="268373"/>
                    <a:pt x="699918" y="260436"/>
                  </a:cubicBezTo>
                  <a:cubicBezTo>
                    <a:pt x="731668" y="257261"/>
                    <a:pt x="763418" y="258848"/>
                    <a:pt x="793581" y="247736"/>
                  </a:cubicBezTo>
                  <a:cubicBezTo>
                    <a:pt x="817393" y="241386"/>
                    <a:pt x="839618" y="228686"/>
                    <a:pt x="861843" y="219161"/>
                  </a:cubicBezTo>
                  <a:close/>
                  <a:moveTo>
                    <a:pt x="306218" y="106448"/>
                  </a:moveTo>
                  <a:cubicBezTo>
                    <a:pt x="342731" y="128673"/>
                    <a:pt x="384006" y="139785"/>
                    <a:pt x="425281" y="146135"/>
                  </a:cubicBezTo>
                  <a:cubicBezTo>
                    <a:pt x="476081" y="154073"/>
                    <a:pt x="526881" y="155660"/>
                    <a:pt x="577681" y="147723"/>
                  </a:cubicBezTo>
                  <a:cubicBezTo>
                    <a:pt x="620543" y="141373"/>
                    <a:pt x="663406" y="128673"/>
                    <a:pt x="701506" y="108035"/>
                  </a:cubicBezTo>
                  <a:cubicBezTo>
                    <a:pt x="698331" y="119148"/>
                    <a:pt x="691981" y="130260"/>
                    <a:pt x="691981" y="141373"/>
                  </a:cubicBezTo>
                  <a:cubicBezTo>
                    <a:pt x="693568" y="160423"/>
                    <a:pt x="695156" y="177885"/>
                    <a:pt x="693568" y="196935"/>
                  </a:cubicBezTo>
                  <a:cubicBezTo>
                    <a:pt x="688806" y="184235"/>
                    <a:pt x="688806" y="171535"/>
                    <a:pt x="687218" y="157248"/>
                  </a:cubicBezTo>
                  <a:cubicBezTo>
                    <a:pt x="687218" y="157248"/>
                    <a:pt x="685631" y="155660"/>
                    <a:pt x="684043" y="155660"/>
                  </a:cubicBezTo>
                  <a:cubicBezTo>
                    <a:pt x="679281" y="179473"/>
                    <a:pt x="685631" y="203285"/>
                    <a:pt x="687218" y="227098"/>
                  </a:cubicBezTo>
                  <a:cubicBezTo>
                    <a:pt x="688806" y="227098"/>
                    <a:pt x="693568" y="228685"/>
                    <a:pt x="696743" y="228685"/>
                  </a:cubicBezTo>
                  <a:cubicBezTo>
                    <a:pt x="696743" y="222335"/>
                    <a:pt x="698331" y="217573"/>
                    <a:pt x="698331" y="211223"/>
                  </a:cubicBezTo>
                  <a:cubicBezTo>
                    <a:pt x="722143" y="220748"/>
                    <a:pt x="747543" y="215985"/>
                    <a:pt x="769768" y="204873"/>
                  </a:cubicBezTo>
                  <a:cubicBezTo>
                    <a:pt x="766593" y="212810"/>
                    <a:pt x="763418" y="222335"/>
                    <a:pt x="760243" y="231860"/>
                  </a:cubicBezTo>
                  <a:cubicBezTo>
                    <a:pt x="744368" y="241385"/>
                    <a:pt x="725318" y="241385"/>
                    <a:pt x="706268" y="241385"/>
                  </a:cubicBezTo>
                  <a:cubicBezTo>
                    <a:pt x="569743" y="241385"/>
                    <a:pt x="434806" y="241385"/>
                    <a:pt x="298281" y="241385"/>
                  </a:cubicBezTo>
                  <a:cubicBezTo>
                    <a:pt x="280818" y="242973"/>
                    <a:pt x="264943" y="236623"/>
                    <a:pt x="249068" y="233448"/>
                  </a:cubicBezTo>
                  <a:cubicBezTo>
                    <a:pt x="245893" y="222335"/>
                    <a:pt x="242718" y="212810"/>
                    <a:pt x="239543" y="203285"/>
                  </a:cubicBezTo>
                  <a:cubicBezTo>
                    <a:pt x="261768" y="217573"/>
                    <a:pt x="287168" y="219160"/>
                    <a:pt x="312568" y="212810"/>
                  </a:cubicBezTo>
                  <a:cubicBezTo>
                    <a:pt x="312568" y="217573"/>
                    <a:pt x="312568" y="223923"/>
                    <a:pt x="312568" y="228685"/>
                  </a:cubicBezTo>
                  <a:cubicBezTo>
                    <a:pt x="314156" y="228685"/>
                    <a:pt x="320506" y="227098"/>
                    <a:pt x="322093" y="227098"/>
                  </a:cubicBezTo>
                  <a:cubicBezTo>
                    <a:pt x="325268" y="200110"/>
                    <a:pt x="326856" y="173123"/>
                    <a:pt x="328443" y="146135"/>
                  </a:cubicBezTo>
                  <a:cubicBezTo>
                    <a:pt x="364956" y="165185"/>
                    <a:pt x="404643" y="173123"/>
                    <a:pt x="444331" y="177885"/>
                  </a:cubicBezTo>
                  <a:cubicBezTo>
                    <a:pt x="503068" y="184235"/>
                    <a:pt x="561806" y="181060"/>
                    <a:pt x="618956" y="168360"/>
                  </a:cubicBezTo>
                  <a:cubicBezTo>
                    <a:pt x="642768" y="165185"/>
                    <a:pt x="661818" y="154073"/>
                    <a:pt x="684043" y="146135"/>
                  </a:cubicBezTo>
                  <a:cubicBezTo>
                    <a:pt x="687218" y="144548"/>
                    <a:pt x="687218" y="144548"/>
                    <a:pt x="687218" y="144548"/>
                  </a:cubicBezTo>
                  <a:cubicBezTo>
                    <a:pt x="687218" y="141373"/>
                    <a:pt x="685631" y="133435"/>
                    <a:pt x="685631" y="128673"/>
                  </a:cubicBezTo>
                  <a:cubicBezTo>
                    <a:pt x="606256" y="165185"/>
                    <a:pt x="515768" y="173123"/>
                    <a:pt x="431631" y="160423"/>
                  </a:cubicBezTo>
                  <a:cubicBezTo>
                    <a:pt x="393531" y="155660"/>
                    <a:pt x="357018" y="142960"/>
                    <a:pt x="323681" y="128673"/>
                  </a:cubicBezTo>
                  <a:cubicBezTo>
                    <a:pt x="322093" y="150898"/>
                    <a:pt x="323681" y="174710"/>
                    <a:pt x="315743" y="196935"/>
                  </a:cubicBezTo>
                  <a:cubicBezTo>
                    <a:pt x="314156" y="177885"/>
                    <a:pt x="315743" y="160423"/>
                    <a:pt x="317331" y="141373"/>
                  </a:cubicBezTo>
                  <a:cubicBezTo>
                    <a:pt x="318918" y="128673"/>
                    <a:pt x="310981" y="117560"/>
                    <a:pt x="306218" y="106448"/>
                  </a:cubicBezTo>
                  <a:close/>
                  <a:moveTo>
                    <a:pt x="518711" y="19044"/>
                  </a:moveTo>
                  <a:cubicBezTo>
                    <a:pt x="467474" y="17461"/>
                    <a:pt x="416038" y="23792"/>
                    <a:pt x="366977" y="38035"/>
                  </a:cubicBezTo>
                  <a:cubicBezTo>
                    <a:pt x="257775" y="69687"/>
                    <a:pt x="161235" y="142487"/>
                    <a:pt x="99512" y="237444"/>
                  </a:cubicBezTo>
                  <a:cubicBezTo>
                    <a:pt x="37789" y="326070"/>
                    <a:pt x="12467" y="436852"/>
                    <a:pt x="18798" y="546052"/>
                  </a:cubicBezTo>
                  <a:cubicBezTo>
                    <a:pt x="64694" y="544470"/>
                    <a:pt x="110590" y="546052"/>
                    <a:pt x="156487" y="544470"/>
                  </a:cubicBezTo>
                  <a:cubicBezTo>
                    <a:pt x="159652" y="531809"/>
                    <a:pt x="156487" y="517565"/>
                    <a:pt x="153321" y="503322"/>
                  </a:cubicBezTo>
                  <a:cubicBezTo>
                    <a:pt x="175478" y="504905"/>
                    <a:pt x="197635" y="503322"/>
                    <a:pt x="218209" y="503322"/>
                  </a:cubicBezTo>
                  <a:cubicBezTo>
                    <a:pt x="213461" y="517565"/>
                    <a:pt x="213461" y="531809"/>
                    <a:pt x="216627" y="544470"/>
                  </a:cubicBezTo>
                  <a:cubicBezTo>
                    <a:pt x="246697" y="544470"/>
                    <a:pt x="276767" y="544470"/>
                    <a:pt x="306837" y="544470"/>
                  </a:cubicBezTo>
                  <a:cubicBezTo>
                    <a:pt x="311584" y="531809"/>
                    <a:pt x="310002" y="517565"/>
                    <a:pt x="303671" y="503322"/>
                  </a:cubicBezTo>
                  <a:cubicBezTo>
                    <a:pt x="328993" y="503322"/>
                    <a:pt x="354315" y="503322"/>
                    <a:pt x="378055" y="503322"/>
                  </a:cubicBezTo>
                  <a:cubicBezTo>
                    <a:pt x="373307" y="517565"/>
                    <a:pt x="373307" y="531809"/>
                    <a:pt x="376472" y="546052"/>
                  </a:cubicBezTo>
                  <a:cubicBezTo>
                    <a:pt x="461934" y="546052"/>
                    <a:pt x="547396" y="544470"/>
                    <a:pt x="632858" y="546052"/>
                  </a:cubicBezTo>
                  <a:cubicBezTo>
                    <a:pt x="636024" y="531809"/>
                    <a:pt x="636024" y="517565"/>
                    <a:pt x="629693" y="503322"/>
                  </a:cubicBezTo>
                  <a:cubicBezTo>
                    <a:pt x="655015" y="503322"/>
                    <a:pt x="680337" y="503322"/>
                    <a:pt x="704077" y="503322"/>
                  </a:cubicBezTo>
                  <a:cubicBezTo>
                    <a:pt x="700912" y="517565"/>
                    <a:pt x="696164" y="531809"/>
                    <a:pt x="702494" y="544470"/>
                  </a:cubicBezTo>
                  <a:cubicBezTo>
                    <a:pt x="732564" y="546052"/>
                    <a:pt x="762634" y="546052"/>
                    <a:pt x="792704" y="544470"/>
                  </a:cubicBezTo>
                  <a:cubicBezTo>
                    <a:pt x="795869" y="531809"/>
                    <a:pt x="795869" y="517565"/>
                    <a:pt x="791121" y="503322"/>
                  </a:cubicBezTo>
                  <a:cubicBezTo>
                    <a:pt x="811696" y="504905"/>
                    <a:pt x="833853" y="503322"/>
                    <a:pt x="856009" y="503322"/>
                  </a:cubicBezTo>
                  <a:cubicBezTo>
                    <a:pt x="852844" y="517565"/>
                    <a:pt x="851262" y="531809"/>
                    <a:pt x="852844" y="544470"/>
                  </a:cubicBezTo>
                  <a:cubicBezTo>
                    <a:pt x="898740" y="546052"/>
                    <a:pt x="944637" y="544470"/>
                    <a:pt x="988950" y="546052"/>
                  </a:cubicBezTo>
                  <a:cubicBezTo>
                    <a:pt x="998446" y="440018"/>
                    <a:pt x="971541" y="330818"/>
                    <a:pt x="912984" y="242192"/>
                  </a:cubicBezTo>
                  <a:cubicBezTo>
                    <a:pt x="856009" y="153565"/>
                    <a:pt x="768965" y="83931"/>
                    <a:pt x="669259" y="47531"/>
                  </a:cubicBezTo>
                  <a:cubicBezTo>
                    <a:pt x="620989" y="30122"/>
                    <a:pt x="569949" y="20626"/>
                    <a:pt x="518711" y="19044"/>
                  </a:cubicBezTo>
                  <a:close/>
                  <a:moveTo>
                    <a:pt x="518241" y="250"/>
                  </a:moveTo>
                  <a:cubicBezTo>
                    <a:pt x="603184" y="2921"/>
                    <a:pt x="687459" y="26957"/>
                    <a:pt x="761052" y="69687"/>
                  </a:cubicBezTo>
                  <a:cubicBezTo>
                    <a:pt x="832270" y="112418"/>
                    <a:pt x="892410" y="170974"/>
                    <a:pt x="935141" y="242192"/>
                  </a:cubicBezTo>
                  <a:cubicBezTo>
                    <a:pt x="1000029" y="346644"/>
                    <a:pt x="1023768" y="473252"/>
                    <a:pt x="1001611" y="593531"/>
                  </a:cubicBezTo>
                  <a:cubicBezTo>
                    <a:pt x="984202" y="696400"/>
                    <a:pt x="931976" y="794522"/>
                    <a:pt x="857592" y="867322"/>
                  </a:cubicBezTo>
                  <a:cubicBezTo>
                    <a:pt x="772130" y="949618"/>
                    <a:pt x="658181" y="1000261"/>
                    <a:pt x="541066" y="1008174"/>
                  </a:cubicBezTo>
                  <a:cubicBezTo>
                    <a:pt x="431864" y="1016087"/>
                    <a:pt x="322663" y="989183"/>
                    <a:pt x="230870" y="929044"/>
                  </a:cubicBezTo>
                  <a:cubicBezTo>
                    <a:pt x="134330" y="867322"/>
                    <a:pt x="59946" y="770783"/>
                    <a:pt x="23546" y="660000"/>
                  </a:cubicBezTo>
                  <a:cubicBezTo>
                    <a:pt x="-8107" y="560296"/>
                    <a:pt x="-8107" y="449513"/>
                    <a:pt x="25128" y="348226"/>
                  </a:cubicBezTo>
                  <a:cubicBezTo>
                    <a:pt x="64694" y="226365"/>
                    <a:pt x="151739" y="120331"/>
                    <a:pt x="267271" y="60192"/>
                  </a:cubicBezTo>
                  <a:cubicBezTo>
                    <a:pt x="317915" y="31705"/>
                    <a:pt x="374890" y="14296"/>
                    <a:pt x="433447" y="4800"/>
                  </a:cubicBezTo>
                  <a:cubicBezTo>
                    <a:pt x="461539" y="844"/>
                    <a:pt x="489927" y="-640"/>
                    <a:pt x="518241" y="250"/>
                  </a:cubicBezTo>
                  <a:close/>
                </a:path>
              </a:pathLst>
            </a:custGeom>
            <a:solidFill>
              <a:srgbClr val="D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iśḷiḍé"/>
            <p:cNvSpPr/>
            <p:nvPr/>
          </p:nvSpPr>
          <p:spPr bwMode="auto">
            <a:xfrm>
              <a:off x="3663108" y="3562351"/>
              <a:ext cx="424706" cy="288781"/>
            </a:xfrm>
            <a:custGeom>
              <a:avLst/>
              <a:gdLst>
                <a:gd name="connsiteX0" fmla="*/ 312390 w 424706"/>
                <a:gd name="connsiteY0" fmla="*/ 225623 h 288781"/>
                <a:gd name="connsiteX1" fmla="*/ 291356 w 424706"/>
                <a:gd name="connsiteY1" fmla="*/ 228600 h 288781"/>
                <a:gd name="connsiteX2" fmla="*/ 326281 w 424706"/>
                <a:gd name="connsiteY2" fmla="*/ 249237 h 288781"/>
                <a:gd name="connsiteX3" fmla="*/ 331043 w 424706"/>
                <a:gd name="connsiteY3" fmla="*/ 233362 h 288781"/>
                <a:gd name="connsiteX4" fmla="*/ 312390 w 424706"/>
                <a:gd name="connsiteY4" fmla="*/ 225623 h 288781"/>
                <a:gd name="connsiteX5" fmla="*/ 161180 w 424706"/>
                <a:gd name="connsiteY5" fmla="*/ 222250 h 288781"/>
                <a:gd name="connsiteX6" fmla="*/ 173880 w 424706"/>
                <a:gd name="connsiteY6" fmla="*/ 258762 h 288781"/>
                <a:gd name="connsiteX7" fmla="*/ 178643 w 424706"/>
                <a:gd name="connsiteY7" fmla="*/ 230187 h 288781"/>
                <a:gd name="connsiteX8" fmla="*/ 161180 w 424706"/>
                <a:gd name="connsiteY8" fmla="*/ 222250 h 288781"/>
                <a:gd name="connsiteX9" fmla="*/ 97680 w 424706"/>
                <a:gd name="connsiteY9" fmla="*/ 220662 h 288781"/>
                <a:gd name="connsiteX10" fmla="*/ 110380 w 424706"/>
                <a:gd name="connsiteY10" fmla="*/ 220662 h 288781"/>
                <a:gd name="connsiteX11" fmla="*/ 115143 w 424706"/>
                <a:gd name="connsiteY11" fmla="*/ 287337 h 288781"/>
                <a:gd name="connsiteX12" fmla="*/ 89743 w 424706"/>
                <a:gd name="connsiteY12" fmla="*/ 287337 h 288781"/>
                <a:gd name="connsiteX13" fmla="*/ 94505 w 424706"/>
                <a:gd name="connsiteY13" fmla="*/ 234950 h 288781"/>
                <a:gd name="connsiteX14" fmla="*/ 83393 w 424706"/>
                <a:gd name="connsiteY14" fmla="*/ 236537 h 288781"/>
                <a:gd name="connsiteX15" fmla="*/ 97680 w 424706"/>
                <a:gd name="connsiteY15" fmla="*/ 220662 h 288781"/>
                <a:gd name="connsiteX16" fmla="*/ 175170 w 424706"/>
                <a:gd name="connsiteY16" fmla="*/ 220265 h 288781"/>
                <a:gd name="connsiteX17" fmla="*/ 199280 w 424706"/>
                <a:gd name="connsiteY17" fmla="*/ 252412 h 288781"/>
                <a:gd name="connsiteX18" fmla="*/ 178643 w 424706"/>
                <a:gd name="connsiteY18" fmla="*/ 287337 h 288781"/>
                <a:gd name="connsiteX19" fmla="*/ 145305 w 424706"/>
                <a:gd name="connsiteY19" fmla="*/ 277812 h 288781"/>
                <a:gd name="connsiteX20" fmla="*/ 158005 w 424706"/>
                <a:gd name="connsiteY20" fmla="*/ 269875 h 288781"/>
                <a:gd name="connsiteX21" fmla="*/ 173880 w 424706"/>
                <a:gd name="connsiteY21" fmla="*/ 284162 h 288781"/>
                <a:gd name="connsiteX22" fmla="*/ 184993 w 424706"/>
                <a:gd name="connsiteY22" fmla="*/ 255587 h 288781"/>
                <a:gd name="connsiteX23" fmla="*/ 151655 w 424706"/>
                <a:gd name="connsiteY23" fmla="*/ 261937 h 288781"/>
                <a:gd name="connsiteX24" fmla="*/ 161180 w 424706"/>
                <a:gd name="connsiteY24" fmla="*/ 220662 h 288781"/>
                <a:gd name="connsiteX25" fmla="*/ 175170 w 424706"/>
                <a:gd name="connsiteY25" fmla="*/ 220265 h 288781"/>
                <a:gd name="connsiteX26" fmla="*/ 248492 w 424706"/>
                <a:gd name="connsiteY26" fmla="*/ 219075 h 288781"/>
                <a:gd name="connsiteX27" fmla="*/ 248492 w 424706"/>
                <a:gd name="connsiteY27" fmla="*/ 279401 h 288781"/>
                <a:gd name="connsiteX28" fmla="*/ 256430 w 424706"/>
                <a:gd name="connsiteY28" fmla="*/ 287338 h 288781"/>
                <a:gd name="connsiteX29" fmla="*/ 223092 w 424706"/>
                <a:gd name="connsiteY29" fmla="*/ 287338 h 288781"/>
                <a:gd name="connsiteX30" fmla="*/ 232617 w 424706"/>
                <a:gd name="connsiteY30" fmla="*/ 279401 h 288781"/>
                <a:gd name="connsiteX31" fmla="*/ 232617 w 424706"/>
                <a:gd name="connsiteY31" fmla="*/ 234950 h 288781"/>
                <a:gd name="connsiteX32" fmla="*/ 221505 w 424706"/>
                <a:gd name="connsiteY32" fmla="*/ 236538 h 288781"/>
                <a:gd name="connsiteX33" fmla="*/ 248492 w 424706"/>
                <a:gd name="connsiteY33" fmla="*/ 219075 h 288781"/>
                <a:gd name="connsiteX34" fmla="*/ 311001 w 424706"/>
                <a:gd name="connsiteY34" fmla="*/ 219075 h 288781"/>
                <a:gd name="connsiteX35" fmla="*/ 337393 w 424706"/>
                <a:gd name="connsiteY35" fmla="*/ 234950 h 288781"/>
                <a:gd name="connsiteX36" fmla="*/ 327868 w 424706"/>
                <a:gd name="connsiteY36" fmla="*/ 246062 h 288781"/>
                <a:gd name="connsiteX37" fmla="*/ 340568 w 424706"/>
                <a:gd name="connsiteY37" fmla="*/ 271462 h 288781"/>
                <a:gd name="connsiteX38" fmla="*/ 278656 w 424706"/>
                <a:gd name="connsiteY38" fmla="*/ 269875 h 288781"/>
                <a:gd name="connsiteX39" fmla="*/ 286593 w 424706"/>
                <a:gd name="connsiteY39" fmla="*/ 257175 h 288781"/>
                <a:gd name="connsiteX40" fmla="*/ 327868 w 424706"/>
                <a:gd name="connsiteY40" fmla="*/ 276225 h 288781"/>
                <a:gd name="connsiteX41" fmla="*/ 289768 w 424706"/>
                <a:gd name="connsiteY41" fmla="*/ 257175 h 288781"/>
                <a:gd name="connsiteX42" fmla="*/ 283418 w 424706"/>
                <a:gd name="connsiteY42" fmla="*/ 231775 h 288781"/>
                <a:gd name="connsiteX43" fmla="*/ 311001 w 424706"/>
                <a:gd name="connsiteY43" fmla="*/ 219075 h 288781"/>
                <a:gd name="connsiteX44" fmla="*/ 53428 w 424706"/>
                <a:gd name="connsiteY44" fmla="*/ 155574 h 288781"/>
                <a:gd name="connsiteX45" fmla="*/ 43705 w 424706"/>
                <a:gd name="connsiteY45" fmla="*/ 157162 h 288781"/>
                <a:gd name="connsiteX46" fmla="*/ 54817 w 424706"/>
                <a:gd name="connsiteY46" fmla="*/ 163512 h 288781"/>
                <a:gd name="connsiteX47" fmla="*/ 53428 w 424706"/>
                <a:gd name="connsiteY47" fmla="*/ 155574 h 288781"/>
                <a:gd name="connsiteX48" fmla="*/ 118318 w 424706"/>
                <a:gd name="connsiteY48" fmla="*/ 141287 h 288781"/>
                <a:gd name="connsiteX49" fmla="*/ 97680 w 424706"/>
                <a:gd name="connsiteY49" fmla="*/ 147637 h 288781"/>
                <a:gd name="connsiteX50" fmla="*/ 107205 w 424706"/>
                <a:gd name="connsiteY50" fmla="*/ 158750 h 288781"/>
                <a:gd name="connsiteX51" fmla="*/ 118318 w 424706"/>
                <a:gd name="connsiteY51" fmla="*/ 141287 h 288781"/>
                <a:gd name="connsiteX52" fmla="*/ 75455 w 424706"/>
                <a:gd name="connsiteY52" fmla="*/ 109537 h 288781"/>
                <a:gd name="connsiteX53" fmla="*/ 75455 w 424706"/>
                <a:gd name="connsiteY53" fmla="*/ 123824 h 288781"/>
                <a:gd name="connsiteX54" fmla="*/ 35767 w 424706"/>
                <a:gd name="connsiteY54" fmla="*/ 141287 h 288781"/>
                <a:gd name="connsiteX55" fmla="*/ 77042 w 424706"/>
                <a:gd name="connsiteY55" fmla="*/ 130174 h 288781"/>
                <a:gd name="connsiteX56" fmla="*/ 67517 w 424706"/>
                <a:gd name="connsiteY56" fmla="*/ 173037 h 288781"/>
                <a:gd name="connsiteX57" fmla="*/ 48467 w 424706"/>
                <a:gd name="connsiteY57" fmla="*/ 179387 h 288781"/>
                <a:gd name="connsiteX58" fmla="*/ 43705 w 424706"/>
                <a:gd name="connsiteY58" fmla="*/ 192087 h 288781"/>
                <a:gd name="connsiteX59" fmla="*/ 26242 w 424706"/>
                <a:gd name="connsiteY59" fmla="*/ 142874 h 288781"/>
                <a:gd name="connsiteX60" fmla="*/ 15130 w 424706"/>
                <a:gd name="connsiteY60" fmla="*/ 141287 h 288781"/>
                <a:gd name="connsiteX61" fmla="*/ 11955 w 424706"/>
                <a:gd name="connsiteY61" fmla="*/ 128587 h 288781"/>
                <a:gd name="connsiteX62" fmla="*/ 75455 w 424706"/>
                <a:gd name="connsiteY62" fmla="*/ 109537 h 288781"/>
                <a:gd name="connsiteX63" fmla="*/ 100855 w 424706"/>
                <a:gd name="connsiteY63" fmla="*/ 100012 h 288781"/>
                <a:gd name="connsiteX64" fmla="*/ 100855 w 424706"/>
                <a:gd name="connsiteY64" fmla="*/ 122237 h 288781"/>
                <a:gd name="connsiteX65" fmla="*/ 111968 w 424706"/>
                <a:gd name="connsiteY65" fmla="*/ 112712 h 288781"/>
                <a:gd name="connsiteX66" fmla="*/ 100855 w 424706"/>
                <a:gd name="connsiteY66" fmla="*/ 100012 h 288781"/>
                <a:gd name="connsiteX67" fmla="*/ 332630 w 424706"/>
                <a:gd name="connsiteY67" fmla="*/ 96837 h 288781"/>
                <a:gd name="connsiteX68" fmla="*/ 343743 w 424706"/>
                <a:gd name="connsiteY68" fmla="*/ 96837 h 288781"/>
                <a:gd name="connsiteX69" fmla="*/ 346918 w 424706"/>
                <a:gd name="connsiteY69" fmla="*/ 109537 h 288781"/>
                <a:gd name="connsiteX70" fmla="*/ 338980 w 424706"/>
                <a:gd name="connsiteY70" fmla="*/ 125412 h 288781"/>
                <a:gd name="connsiteX71" fmla="*/ 351680 w 424706"/>
                <a:gd name="connsiteY71" fmla="*/ 150812 h 288781"/>
                <a:gd name="connsiteX72" fmla="*/ 335805 w 424706"/>
                <a:gd name="connsiteY72" fmla="*/ 149224 h 288781"/>
                <a:gd name="connsiteX73" fmla="*/ 332630 w 424706"/>
                <a:gd name="connsiteY73" fmla="*/ 96837 h 288781"/>
                <a:gd name="connsiteX74" fmla="*/ 78630 w 424706"/>
                <a:gd name="connsiteY74" fmla="*/ 90487 h 288781"/>
                <a:gd name="connsiteX75" fmla="*/ 27830 w 424706"/>
                <a:gd name="connsiteY75" fmla="*/ 115887 h 288781"/>
                <a:gd name="connsiteX76" fmla="*/ 21480 w 424706"/>
                <a:gd name="connsiteY76" fmla="*/ 106362 h 288781"/>
                <a:gd name="connsiteX77" fmla="*/ 78630 w 424706"/>
                <a:gd name="connsiteY77" fmla="*/ 90487 h 288781"/>
                <a:gd name="connsiteX78" fmla="*/ 369143 w 424706"/>
                <a:gd name="connsiteY78" fmla="*/ 66675 h 288781"/>
                <a:gd name="connsiteX79" fmla="*/ 369143 w 424706"/>
                <a:gd name="connsiteY79" fmla="*/ 84137 h 288781"/>
                <a:gd name="connsiteX80" fmla="*/ 381843 w 424706"/>
                <a:gd name="connsiteY80" fmla="*/ 66675 h 288781"/>
                <a:gd name="connsiteX81" fmla="*/ 369143 w 424706"/>
                <a:gd name="connsiteY81" fmla="*/ 66675 h 288781"/>
                <a:gd name="connsiteX82" fmla="*/ 54818 w 424706"/>
                <a:gd name="connsiteY82" fmla="*/ 39687 h 288781"/>
                <a:gd name="connsiteX83" fmla="*/ 72281 w 424706"/>
                <a:gd name="connsiteY83" fmla="*/ 60324 h 288781"/>
                <a:gd name="connsiteX84" fmla="*/ 86568 w 424706"/>
                <a:gd name="connsiteY84" fmla="*/ 60324 h 288781"/>
                <a:gd name="connsiteX85" fmla="*/ 97681 w 424706"/>
                <a:gd name="connsiteY85" fmla="*/ 73024 h 288781"/>
                <a:gd name="connsiteX86" fmla="*/ 8780 w 424706"/>
                <a:gd name="connsiteY86" fmla="*/ 95249 h 288781"/>
                <a:gd name="connsiteX87" fmla="*/ 5605 w 424706"/>
                <a:gd name="connsiteY87" fmla="*/ 73024 h 288781"/>
                <a:gd name="connsiteX88" fmla="*/ 43706 w 424706"/>
                <a:gd name="connsiteY88" fmla="*/ 65087 h 288781"/>
                <a:gd name="connsiteX89" fmla="*/ 54818 w 424706"/>
                <a:gd name="connsiteY89" fmla="*/ 39687 h 288781"/>
                <a:gd name="connsiteX90" fmla="*/ 406201 w 424706"/>
                <a:gd name="connsiteY90" fmla="*/ 38621 h 288781"/>
                <a:gd name="connsiteX91" fmla="*/ 423118 w 424706"/>
                <a:gd name="connsiteY91" fmla="*/ 39687 h 288781"/>
                <a:gd name="connsiteX92" fmla="*/ 400893 w 424706"/>
                <a:gd name="connsiteY92" fmla="*/ 74612 h 288781"/>
                <a:gd name="connsiteX93" fmla="*/ 404068 w 424706"/>
                <a:gd name="connsiteY93" fmla="*/ 90487 h 288781"/>
                <a:gd name="connsiteX94" fmla="*/ 365968 w 424706"/>
                <a:gd name="connsiteY94" fmla="*/ 104775 h 288781"/>
                <a:gd name="connsiteX95" fmla="*/ 416768 w 424706"/>
                <a:gd name="connsiteY95" fmla="*/ 98425 h 288781"/>
                <a:gd name="connsiteX96" fmla="*/ 415181 w 424706"/>
                <a:gd name="connsiteY96" fmla="*/ 115887 h 288781"/>
                <a:gd name="connsiteX97" fmla="*/ 396131 w 424706"/>
                <a:gd name="connsiteY97" fmla="*/ 117475 h 288781"/>
                <a:gd name="connsiteX98" fmla="*/ 385018 w 424706"/>
                <a:gd name="connsiteY98" fmla="*/ 147637 h 288781"/>
                <a:gd name="connsiteX99" fmla="*/ 424706 w 424706"/>
                <a:gd name="connsiteY99" fmla="*/ 182562 h 288781"/>
                <a:gd name="connsiteX100" fmla="*/ 423118 w 424706"/>
                <a:gd name="connsiteY100" fmla="*/ 188912 h 288781"/>
                <a:gd name="connsiteX101" fmla="*/ 372318 w 424706"/>
                <a:gd name="connsiteY101" fmla="*/ 161925 h 288781"/>
                <a:gd name="connsiteX102" fmla="*/ 331043 w 424706"/>
                <a:gd name="connsiteY102" fmla="*/ 182562 h 288781"/>
                <a:gd name="connsiteX103" fmla="*/ 362793 w 424706"/>
                <a:gd name="connsiteY103" fmla="*/ 152400 h 288781"/>
                <a:gd name="connsiteX104" fmla="*/ 350093 w 424706"/>
                <a:gd name="connsiteY104" fmla="*/ 131762 h 288781"/>
                <a:gd name="connsiteX105" fmla="*/ 373906 w 424706"/>
                <a:gd name="connsiteY105" fmla="*/ 139700 h 288781"/>
                <a:gd name="connsiteX106" fmla="*/ 385018 w 424706"/>
                <a:gd name="connsiteY106" fmla="*/ 122237 h 288781"/>
                <a:gd name="connsiteX107" fmla="*/ 346918 w 424706"/>
                <a:gd name="connsiteY107" fmla="*/ 127000 h 288781"/>
                <a:gd name="connsiteX108" fmla="*/ 356443 w 424706"/>
                <a:gd name="connsiteY108" fmla="*/ 106362 h 288781"/>
                <a:gd name="connsiteX109" fmla="*/ 354856 w 424706"/>
                <a:gd name="connsiteY109" fmla="*/ 42862 h 288781"/>
                <a:gd name="connsiteX110" fmla="*/ 406201 w 424706"/>
                <a:gd name="connsiteY110" fmla="*/ 38621 h 288781"/>
                <a:gd name="connsiteX111" fmla="*/ 156021 w 424706"/>
                <a:gd name="connsiteY111" fmla="*/ 36065 h 288781"/>
                <a:gd name="connsiteX112" fmla="*/ 173880 w 424706"/>
                <a:gd name="connsiteY112" fmla="*/ 65087 h 288781"/>
                <a:gd name="connsiteX113" fmla="*/ 143717 w 424706"/>
                <a:gd name="connsiteY113" fmla="*/ 36512 h 288781"/>
                <a:gd name="connsiteX114" fmla="*/ 156021 w 424706"/>
                <a:gd name="connsiteY114" fmla="*/ 36065 h 288781"/>
                <a:gd name="connsiteX115" fmla="*/ 311993 w 424706"/>
                <a:gd name="connsiteY115" fmla="*/ 7937 h 288781"/>
                <a:gd name="connsiteX116" fmla="*/ 326280 w 424706"/>
                <a:gd name="connsiteY116" fmla="*/ 26987 h 288781"/>
                <a:gd name="connsiteX117" fmla="*/ 356443 w 424706"/>
                <a:gd name="connsiteY117" fmla="*/ 22225 h 288781"/>
                <a:gd name="connsiteX118" fmla="*/ 343743 w 424706"/>
                <a:gd name="connsiteY118" fmla="*/ 39687 h 288781"/>
                <a:gd name="connsiteX119" fmla="*/ 313580 w 424706"/>
                <a:gd name="connsiteY119" fmla="*/ 77788 h 288781"/>
                <a:gd name="connsiteX120" fmla="*/ 340568 w 424706"/>
                <a:gd name="connsiteY120" fmla="*/ 73025 h 288781"/>
                <a:gd name="connsiteX121" fmla="*/ 307230 w 424706"/>
                <a:gd name="connsiteY121" fmla="*/ 107950 h 288781"/>
                <a:gd name="connsiteX122" fmla="*/ 311993 w 424706"/>
                <a:gd name="connsiteY122" fmla="*/ 112713 h 288781"/>
                <a:gd name="connsiteX123" fmla="*/ 324693 w 424706"/>
                <a:gd name="connsiteY123" fmla="*/ 104775 h 288781"/>
                <a:gd name="connsiteX124" fmla="*/ 315168 w 424706"/>
                <a:gd name="connsiteY124" fmla="*/ 188913 h 288781"/>
                <a:gd name="connsiteX125" fmla="*/ 304055 w 424706"/>
                <a:gd name="connsiteY125" fmla="*/ 195263 h 288781"/>
                <a:gd name="connsiteX126" fmla="*/ 292943 w 424706"/>
                <a:gd name="connsiteY126" fmla="*/ 174625 h 288781"/>
                <a:gd name="connsiteX127" fmla="*/ 305643 w 424706"/>
                <a:gd name="connsiteY127" fmla="*/ 176213 h 288781"/>
                <a:gd name="connsiteX128" fmla="*/ 308818 w 424706"/>
                <a:gd name="connsiteY128" fmla="*/ 155575 h 288781"/>
                <a:gd name="connsiteX129" fmla="*/ 273892 w 424706"/>
                <a:gd name="connsiteY129" fmla="*/ 187325 h 288781"/>
                <a:gd name="connsiteX130" fmla="*/ 283418 w 424706"/>
                <a:gd name="connsiteY130" fmla="*/ 166688 h 288781"/>
                <a:gd name="connsiteX131" fmla="*/ 308818 w 424706"/>
                <a:gd name="connsiteY131" fmla="*/ 133350 h 288781"/>
                <a:gd name="connsiteX132" fmla="*/ 264367 w 424706"/>
                <a:gd name="connsiteY132" fmla="*/ 171450 h 288781"/>
                <a:gd name="connsiteX133" fmla="*/ 302468 w 424706"/>
                <a:gd name="connsiteY133" fmla="*/ 115888 h 288781"/>
                <a:gd name="connsiteX134" fmla="*/ 267542 w 424706"/>
                <a:gd name="connsiteY134" fmla="*/ 144463 h 288781"/>
                <a:gd name="connsiteX135" fmla="*/ 291355 w 424706"/>
                <a:gd name="connsiteY135" fmla="*/ 101600 h 288781"/>
                <a:gd name="connsiteX136" fmla="*/ 272305 w 424706"/>
                <a:gd name="connsiteY136" fmla="*/ 106363 h 288781"/>
                <a:gd name="connsiteX137" fmla="*/ 262780 w 424706"/>
                <a:gd name="connsiteY137" fmla="*/ 95250 h 288781"/>
                <a:gd name="connsiteX138" fmla="*/ 292943 w 424706"/>
                <a:gd name="connsiteY138" fmla="*/ 85725 h 288781"/>
                <a:gd name="connsiteX139" fmla="*/ 316755 w 424706"/>
                <a:gd name="connsiteY139" fmla="*/ 47625 h 288781"/>
                <a:gd name="connsiteX140" fmla="*/ 294530 w 424706"/>
                <a:gd name="connsiteY140" fmla="*/ 53975 h 288781"/>
                <a:gd name="connsiteX141" fmla="*/ 280243 w 424706"/>
                <a:gd name="connsiteY141" fmla="*/ 79375 h 288781"/>
                <a:gd name="connsiteX142" fmla="*/ 280243 w 424706"/>
                <a:gd name="connsiteY142" fmla="*/ 58738 h 288781"/>
                <a:gd name="connsiteX143" fmla="*/ 258017 w 424706"/>
                <a:gd name="connsiteY143" fmla="*/ 63500 h 288781"/>
                <a:gd name="connsiteX144" fmla="*/ 256430 w 424706"/>
                <a:gd name="connsiteY144" fmla="*/ 39687 h 288781"/>
                <a:gd name="connsiteX145" fmla="*/ 297705 w 424706"/>
                <a:gd name="connsiteY145" fmla="*/ 31750 h 288781"/>
                <a:gd name="connsiteX146" fmla="*/ 311993 w 424706"/>
                <a:gd name="connsiteY146" fmla="*/ 7937 h 288781"/>
                <a:gd name="connsiteX147" fmla="*/ 110380 w 424706"/>
                <a:gd name="connsiteY147" fmla="*/ 0 h 288781"/>
                <a:gd name="connsiteX148" fmla="*/ 135780 w 424706"/>
                <a:gd name="connsiteY148" fmla="*/ 76200 h 288781"/>
                <a:gd name="connsiteX149" fmla="*/ 170705 w 424706"/>
                <a:gd name="connsiteY149" fmla="*/ 71437 h 288781"/>
                <a:gd name="connsiteX150" fmla="*/ 173880 w 424706"/>
                <a:gd name="connsiteY150" fmla="*/ 85725 h 288781"/>
                <a:gd name="connsiteX151" fmla="*/ 146893 w 424706"/>
                <a:gd name="connsiteY151" fmla="*/ 103187 h 288781"/>
                <a:gd name="connsiteX152" fmla="*/ 159593 w 424706"/>
                <a:gd name="connsiteY152" fmla="*/ 125412 h 288781"/>
                <a:gd name="connsiteX153" fmla="*/ 173880 w 424706"/>
                <a:gd name="connsiteY153" fmla="*/ 103187 h 288781"/>
                <a:gd name="connsiteX154" fmla="*/ 167530 w 424706"/>
                <a:gd name="connsiteY154" fmla="*/ 142875 h 288781"/>
                <a:gd name="connsiteX155" fmla="*/ 183405 w 424706"/>
                <a:gd name="connsiteY155" fmla="*/ 166687 h 288781"/>
                <a:gd name="connsiteX156" fmla="*/ 189755 w 424706"/>
                <a:gd name="connsiteY156" fmla="*/ 152400 h 288781"/>
                <a:gd name="connsiteX157" fmla="*/ 196105 w 424706"/>
                <a:gd name="connsiteY157" fmla="*/ 200025 h 288781"/>
                <a:gd name="connsiteX158" fmla="*/ 161180 w 424706"/>
                <a:gd name="connsiteY158" fmla="*/ 155575 h 288781"/>
                <a:gd name="connsiteX159" fmla="*/ 126255 w 424706"/>
                <a:gd name="connsiteY159" fmla="*/ 184150 h 288781"/>
                <a:gd name="connsiteX160" fmla="*/ 153243 w 424706"/>
                <a:gd name="connsiteY160" fmla="*/ 139700 h 288781"/>
                <a:gd name="connsiteX161" fmla="*/ 143718 w 424706"/>
                <a:gd name="connsiteY161" fmla="*/ 127000 h 288781"/>
                <a:gd name="connsiteX162" fmla="*/ 100855 w 424706"/>
                <a:gd name="connsiteY162" fmla="*/ 177800 h 288781"/>
                <a:gd name="connsiteX163" fmla="*/ 97680 w 424706"/>
                <a:gd name="connsiteY163" fmla="*/ 160337 h 288781"/>
                <a:gd name="connsiteX164" fmla="*/ 83393 w 424706"/>
                <a:gd name="connsiteY164" fmla="*/ 173037 h 288781"/>
                <a:gd name="connsiteX165" fmla="*/ 86568 w 424706"/>
                <a:gd name="connsiteY165" fmla="*/ 87312 h 288781"/>
                <a:gd name="connsiteX166" fmla="*/ 99268 w 424706"/>
                <a:gd name="connsiteY166" fmla="*/ 93662 h 288781"/>
                <a:gd name="connsiteX167" fmla="*/ 124668 w 424706"/>
                <a:gd name="connsiteY167" fmla="*/ 79375 h 288781"/>
                <a:gd name="connsiteX168" fmla="*/ 104030 w 424706"/>
                <a:gd name="connsiteY168" fmla="*/ 12700 h 288781"/>
                <a:gd name="connsiteX169" fmla="*/ 110380 w 424706"/>
                <a:gd name="connsiteY169" fmla="*/ 0 h 28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424706" h="288781">
                  <a:moveTo>
                    <a:pt x="312390" y="225623"/>
                  </a:moveTo>
                  <a:cubicBezTo>
                    <a:pt x="305643" y="225028"/>
                    <a:pt x="298499" y="226218"/>
                    <a:pt x="291356" y="228600"/>
                  </a:cubicBezTo>
                  <a:cubicBezTo>
                    <a:pt x="299293" y="241300"/>
                    <a:pt x="311993" y="247650"/>
                    <a:pt x="326281" y="249237"/>
                  </a:cubicBezTo>
                  <a:cubicBezTo>
                    <a:pt x="327868" y="244475"/>
                    <a:pt x="329456" y="238125"/>
                    <a:pt x="331043" y="233362"/>
                  </a:cubicBezTo>
                  <a:cubicBezTo>
                    <a:pt x="325487" y="228600"/>
                    <a:pt x="319137" y="226218"/>
                    <a:pt x="312390" y="225623"/>
                  </a:cubicBezTo>
                  <a:close/>
                  <a:moveTo>
                    <a:pt x="161180" y="222250"/>
                  </a:moveTo>
                  <a:cubicBezTo>
                    <a:pt x="159593" y="236537"/>
                    <a:pt x="154830" y="257175"/>
                    <a:pt x="173880" y="258762"/>
                  </a:cubicBezTo>
                  <a:cubicBezTo>
                    <a:pt x="177055" y="250825"/>
                    <a:pt x="183405" y="239712"/>
                    <a:pt x="178643" y="230187"/>
                  </a:cubicBezTo>
                  <a:cubicBezTo>
                    <a:pt x="175468" y="223837"/>
                    <a:pt x="167530" y="225425"/>
                    <a:pt x="161180" y="222250"/>
                  </a:cubicBezTo>
                  <a:close/>
                  <a:moveTo>
                    <a:pt x="97680" y="220662"/>
                  </a:moveTo>
                  <a:cubicBezTo>
                    <a:pt x="100855" y="220662"/>
                    <a:pt x="107205" y="220662"/>
                    <a:pt x="110380" y="220662"/>
                  </a:cubicBezTo>
                  <a:cubicBezTo>
                    <a:pt x="111968" y="242887"/>
                    <a:pt x="104030" y="266700"/>
                    <a:pt x="115143" y="287337"/>
                  </a:cubicBezTo>
                  <a:cubicBezTo>
                    <a:pt x="105618" y="287337"/>
                    <a:pt x="97680" y="287337"/>
                    <a:pt x="89743" y="287337"/>
                  </a:cubicBezTo>
                  <a:cubicBezTo>
                    <a:pt x="94505" y="271462"/>
                    <a:pt x="94505" y="252412"/>
                    <a:pt x="94505" y="234950"/>
                  </a:cubicBezTo>
                  <a:cubicBezTo>
                    <a:pt x="91330" y="234950"/>
                    <a:pt x="86568" y="234950"/>
                    <a:pt x="83393" y="236537"/>
                  </a:cubicBezTo>
                  <a:cubicBezTo>
                    <a:pt x="88155" y="230187"/>
                    <a:pt x="92918" y="225425"/>
                    <a:pt x="97680" y="220662"/>
                  </a:cubicBezTo>
                  <a:close/>
                  <a:moveTo>
                    <a:pt x="175170" y="220265"/>
                  </a:moveTo>
                  <a:cubicBezTo>
                    <a:pt x="188565" y="223837"/>
                    <a:pt x="199280" y="238125"/>
                    <a:pt x="199280" y="252412"/>
                  </a:cubicBezTo>
                  <a:cubicBezTo>
                    <a:pt x="200868" y="266700"/>
                    <a:pt x="189755" y="280987"/>
                    <a:pt x="178643" y="287337"/>
                  </a:cubicBezTo>
                  <a:cubicBezTo>
                    <a:pt x="167530" y="290512"/>
                    <a:pt x="153243" y="288925"/>
                    <a:pt x="145305" y="277812"/>
                  </a:cubicBezTo>
                  <a:cubicBezTo>
                    <a:pt x="145305" y="271462"/>
                    <a:pt x="153243" y="273050"/>
                    <a:pt x="158005" y="269875"/>
                  </a:cubicBezTo>
                  <a:cubicBezTo>
                    <a:pt x="162768" y="276225"/>
                    <a:pt x="164355" y="287337"/>
                    <a:pt x="173880" y="284162"/>
                  </a:cubicBezTo>
                  <a:cubicBezTo>
                    <a:pt x="181818" y="276225"/>
                    <a:pt x="181818" y="265112"/>
                    <a:pt x="184993" y="255587"/>
                  </a:cubicBezTo>
                  <a:cubicBezTo>
                    <a:pt x="173880" y="258762"/>
                    <a:pt x="164355" y="266700"/>
                    <a:pt x="151655" y="261937"/>
                  </a:cubicBezTo>
                  <a:cubicBezTo>
                    <a:pt x="135780" y="252412"/>
                    <a:pt x="142130" y="222250"/>
                    <a:pt x="161180" y="220662"/>
                  </a:cubicBezTo>
                  <a:cubicBezTo>
                    <a:pt x="165943" y="219075"/>
                    <a:pt x="170705" y="219075"/>
                    <a:pt x="175170" y="220265"/>
                  </a:cubicBezTo>
                  <a:close/>
                  <a:moveTo>
                    <a:pt x="248492" y="219075"/>
                  </a:moveTo>
                  <a:cubicBezTo>
                    <a:pt x="248492" y="239713"/>
                    <a:pt x="248492" y="258763"/>
                    <a:pt x="248492" y="279401"/>
                  </a:cubicBezTo>
                  <a:cubicBezTo>
                    <a:pt x="250080" y="282576"/>
                    <a:pt x="253255" y="284163"/>
                    <a:pt x="256430" y="287338"/>
                  </a:cubicBezTo>
                  <a:cubicBezTo>
                    <a:pt x="245317" y="287338"/>
                    <a:pt x="234205" y="287338"/>
                    <a:pt x="223092" y="287338"/>
                  </a:cubicBezTo>
                  <a:cubicBezTo>
                    <a:pt x="226267" y="285751"/>
                    <a:pt x="229442" y="282576"/>
                    <a:pt x="232617" y="279401"/>
                  </a:cubicBezTo>
                  <a:cubicBezTo>
                    <a:pt x="232617" y="265113"/>
                    <a:pt x="232617" y="250825"/>
                    <a:pt x="232617" y="234950"/>
                  </a:cubicBezTo>
                  <a:cubicBezTo>
                    <a:pt x="229442" y="234950"/>
                    <a:pt x="224680" y="236538"/>
                    <a:pt x="221505" y="236538"/>
                  </a:cubicBezTo>
                  <a:cubicBezTo>
                    <a:pt x="229442" y="228600"/>
                    <a:pt x="237380" y="220663"/>
                    <a:pt x="248492" y="219075"/>
                  </a:cubicBezTo>
                  <a:close/>
                  <a:moveTo>
                    <a:pt x="311001" y="219075"/>
                  </a:moveTo>
                  <a:cubicBezTo>
                    <a:pt x="321518" y="219472"/>
                    <a:pt x="331837" y="224631"/>
                    <a:pt x="337393" y="234950"/>
                  </a:cubicBezTo>
                  <a:cubicBezTo>
                    <a:pt x="334218" y="238125"/>
                    <a:pt x="331043" y="242887"/>
                    <a:pt x="327868" y="246062"/>
                  </a:cubicBezTo>
                  <a:cubicBezTo>
                    <a:pt x="332631" y="254000"/>
                    <a:pt x="337393" y="261937"/>
                    <a:pt x="340568" y="271462"/>
                  </a:cubicBezTo>
                  <a:cubicBezTo>
                    <a:pt x="326281" y="290513"/>
                    <a:pt x="289768" y="295275"/>
                    <a:pt x="278656" y="269875"/>
                  </a:cubicBezTo>
                  <a:cubicBezTo>
                    <a:pt x="281831" y="265112"/>
                    <a:pt x="285006" y="261937"/>
                    <a:pt x="286593" y="257175"/>
                  </a:cubicBezTo>
                  <a:cubicBezTo>
                    <a:pt x="281831" y="280988"/>
                    <a:pt x="313581" y="290513"/>
                    <a:pt x="327868" y="276225"/>
                  </a:cubicBezTo>
                  <a:cubicBezTo>
                    <a:pt x="319931" y="263525"/>
                    <a:pt x="304056" y="258762"/>
                    <a:pt x="289768" y="257175"/>
                  </a:cubicBezTo>
                  <a:cubicBezTo>
                    <a:pt x="286593" y="249237"/>
                    <a:pt x="277068" y="239712"/>
                    <a:pt x="283418" y="231775"/>
                  </a:cubicBezTo>
                  <a:cubicBezTo>
                    <a:pt x="289768" y="223043"/>
                    <a:pt x="300484" y="218678"/>
                    <a:pt x="311001" y="219075"/>
                  </a:cubicBezTo>
                  <a:close/>
                  <a:moveTo>
                    <a:pt x="53428" y="155574"/>
                  </a:moveTo>
                  <a:cubicBezTo>
                    <a:pt x="50452" y="154384"/>
                    <a:pt x="46086" y="154781"/>
                    <a:pt x="43705" y="157162"/>
                  </a:cubicBezTo>
                  <a:cubicBezTo>
                    <a:pt x="29417" y="163512"/>
                    <a:pt x="50055" y="171449"/>
                    <a:pt x="54817" y="163512"/>
                  </a:cubicBezTo>
                  <a:cubicBezTo>
                    <a:pt x="57992" y="159543"/>
                    <a:pt x="56405" y="156765"/>
                    <a:pt x="53428" y="155574"/>
                  </a:cubicBezTo>
                  <a:close/>
                  <a:moveTo>
                    <a:pt x="118318" y="141287"/>
                  </a:moveTo>
                  <a:cubicBezTo>
                    <a:pt x="111968" y="142875"/>
                    <a:pt x="105618" y="144462"/>
                    <a:pt x="97680" y="147637"/>
                  </a:cubicBezTo>
                  <a:cubicBezTo>
                    <a:pt x="92918" y="155575"/>
                    <a:pt x="102443" y="157162"/>
                    <a:pt x="107205" y="158750"/>
                  </a:cubicBezTo>
                  <a:cubicBezTo>
                    <a:pt x="111968" y="152400"/>
                    <a:pt x="115143" y="147637"/>
                    <a:pt x="118318" y="141287"/>
                  </a:cubicBezTo>
                  <a:close/>
                  <a:moveTo>
                    <a:pt x="75455" y="109537"/>
                  </a:moveTo>
                  <a:cubicBezTo>
                    <a:pt x="75455" y="112712"/>
                    <a:pt x="75455" y="120649"/>
                    <a:pt x="75455" y="123824"/>
                  </a:cubicBezTo>
                  <a:cubicBezTo>
                    <a:pt x="61167" y="126999"/>
                    <a:pt x="48467" y="131762"/>
                    <a:pt x="35767" y="141287"/>
                  </a:cubicBezTo>
                  <a:cubicBezTo>
                    <a:pt x="50055" y="138112"/>
                    <a:pt x="62755" y="133349"/>
                    <a:pt x="77042" y="130174"/>
                  </a:cubicBezTo>
                  <a:cubicBezTo>
                    <a:pt x="78630" y="144462"/>
                    <a:pt x="72280" y="158749"/>
                    <a:pt x="67517" y="173037"/>
                  </a:cubicBezTo>
                  <a:cubicBezTo>
                    <a:pt x="61167" y="174624"/>
                    <a:pt x="54817" y="177799"/>
                    <a:pt x="48467" y="179387"/>
                  </a:cubicBezTo>
                  <a:cubicBezTo>
                    <a:pt x="46880" y="182562"/>
                    <a:pt x="43705" y="188912"/>
                    <a:pt x="43705" y="192087"/>
                  </a:cubicBezTo>
                  <a:cubicBezTo>
                    <a:pt x="31005" y="177799"/>
                    <a:pt x="26242" y="160337"/>
                    <a:pt x="26242" y="142874"/>
                  </a:cubicBezTo>
                  <a:cubicBezTo>
                    <a:pt x="24655" y="142874"/>
                    <a:pt x="18305" y="141287"/>
                    <a:pt x="15130" y="141287"/>
                  </a:cubicBezTo>
                  <a:cubicBezTo>
                    <a:pt x="15130" y="138112"/>
                    <a:pt x="13542" y="131762"/>
                    <a:pt x="11955" y="128587"/>
                  </a:cubicBezTo>
                  <a:cubicBezTo>
                    <a:pt x="34180" y="122237"/>
                    <a:pt x="54817" y="115887"/>
                    <a:pt x="75455" y="109537"/>
                  </a:cubicBezTo>
                  <a:close/>
                  <a:moveTo>
                    <a:pt x="100855" y="100012"/>
                  </a:moveTo>
                  <a:cubicBezTo>
                    <a:pt x="100855" y="107950"/>
                    <a:pt x="100855" y="115887"/>
                    <a:pt x="100855" y="122237"/>
                  </a:cubicBezTo>
                  <a:cubicBezTo>
                    <a:pt x="104030" y="119062"/>
                    <a:pt x="108793" y="115887"/>
                    <a:pt x="111968" y="112712"/>
                  </a:cubicBezTo>
                  <a:cubicBezTo>
                    <a:pt x="108793" y="107950"/>
                    <a:pt x="104030" y="104775"/>
                    <a:pt x="100855" y="100012"/>
                  </a:cubicBezTo>
                  <a:close/>
                  <a:moveTo>
                    <a:pt x="332630" y="96837"/>
                  </a:moveTo>
                  <a:cubicBezTo>
                    <a:pt x="335805" y="96837"/>
                    <a:pt x="342155" y="96837"/>
                    <a:pt x="343743" y="96837"/>
                  </a:cubicBezTo>
                  <a:cubicBezTo>
                    <a:pt x="345330" y="100012"/>
                    <a:pt x="346918" y="106362"/>
                    <a:pt x="346918" y="109537"/>
                  </a:cubicBezTo>
                  <a:cubicBezTo>
                    <a:pt x="345330" y="115887"/>
                    <a:pt x="342155" y="120649"/>
                    <a:pt x="338980" y="125412"/>
                  </a:cubicBezTo>
                  <a:cubicBezTo>
                    <a:pt x="343743" y="133349"/>
                    <a:pt x="348505" y="142874"/>
                    <a:pt x="351680" y="150812"/>
                  </a:cubicBezTo>
                  <a:cubicBezTo>
                    <a:pt x="346918" y="150812"/>
                    <a:pt x="340568" y="149224"/>
                    <a:pt x="335805" y="149224"/>
                  </a:cubicBezTo>
                  <a:cubicBezTo>
                    <a:pt x="326280" y="133349"/>
                    <a:pt x="329455" y="114299"/>
                    <a:pt x="332630" y="96837"/>
                  </a:cubicBezTo>
                  <a:close/>
                  <a:moveTo>
                    <a:pt x="78630" y="90487"/>
                  </a:moveTo>
                  <a:cubicBezTo>
                    <a:pt x="69105" y="109537"/>
                    <a:pt x="46880" y="112712"/>
                    <a:pt x="27830" y="115887"/>
                  </a:cubicBezTo>
                  <a:cubicBezTo>
                    <a:pt x="26242" y="114299"/>
                    <a:pt x="23067" y="107949"/>
                    <a:pt x="21480" y="106362"/>
                  </a:cubicBezTo>
                  <a:cubicBezTo>
                    <a:pt x="38942" y="93662"/>
                    <a:pt x="59580" y="90487"/>
                    <a:pt x="78630" y="90487"/>
                  </a:cubicBezTo>
                  <a:close/>
                  <a:moveTo>
                    <a:pt x="369143" y="66675"/>
                  </a:moveTo>
                  <a:cubicBezTo>
                    <a:pt x="369143" y="71437"/>
                    <a:pt x="369143" y="77787"/>
                    <a:pt x="369143" y="84137"/>
                  </a:cubicBezTo>
                  <a:cubicBezTo>
                    <a:pt x="373906" y="77787"/>
                    <a:pt x="377081" y="73025"/>
                    <a:pt x="381843" y="66675"/>
                  </a:cubicBezTo>
                  <a:cubicBezTo>
                    <a:pt x="378668" y="66675"/>
                    <a:pt x="372318" y="66675"/>
                    <a:pt x="369143" y="66675"/>
                  </a:cubicBezTo>
                  <a:close/>
                  <a:moveTo>
                    <a:pt x="54818" y="39687"/>
                  </a:moveTo>
                  <a:cubicBezTo>
                    <a:pt x="67518" y="39687"/>
                    <a:pt x="69106" y="52387"/>
                    <a:pt x="72281" y="60324"/>
                  </a:cubicBezTo>
                  <a:cubicBezTo>
                    <a:pt x="75456" y="60324"/>
                    <a:pt x="83393" y="60324"/>
                    <a:pt x="86568" y="60324"/>
                  </a:cubicBezTo>
                  <a:cubicBezTo>
                    <a:pt x="89743" y="63499"/>
                    <a:pt x="92918" y="68262"/>
                    <a:pt x="97681" y="73024"/>
                  </a:cubicBezTo>
                  <a:cubicBezTo>
                    <a:pt x="69106" y="87312"/>
                    <a:pt x="38943" y="88899"/>
                    <a:pt x="8780" y="95249"/>
                  </a:cubicBezTo>
                  <a:cubicBezTo>
                    <a:pt x="-2332" y="96837"/>
                    <a:pt x="-2332" y="77787"/>
                    <a:pt x="5605" y="73024"/>
                  </a:cubicBezTo>
                  <a:cubicBezTo>
                    <a:pt x="16718" y="66674"/>
                    <a:pt x="31006" y="66674"/>
                    <a:pt x="43706" y="65087"/>
                  </a:cubicBezTo>
                  <a:cubicBezTo>
                    <a:pt x="45293" y="55562"/>
                    <a:pt x="45293" y="42862"/>
                    <a:pt x="54818" y="39687"/>
                  </a:cubicBezTo>
                  <a:close/>
                  <a:moveTo>
                    <a:pt x="406201" y="38621"/>
                  </a:moveTo>
                  <a:cubicBezTo>
                    <a:pt x="411906" y="37703"/>
                    <a:pt x="417562" y="37703"/>
                    <a:pt x="423118" y="39687"/>
                  </a:cubicBezTo>
                  <a:cubicBezTo>
                    <a:pt x="426293" y="55562"/>
                    <a:pt x="410418" y="65087"/>
                    <a:pt x="400893" y="74612"/>
                  </a:cubicBezTo>
                  <a:cubicBezTo>
                    <a:pt x="402481" y="79375"/>
                    <a:pt x="402481" y="85725"/>
                    <a:pt x="404068" y="90487"/>
                  </a:cubicBezTo>
                  <a:cubicBezTo>
                    <a:pt x="391368" y="95250"/>
                    <a:pt x="378668" y="100012"/>
                    <a:pt x="365968" y="104775"/>
                  </a:cubicBezTo>
                  <a:cubicBezTo>
                    <a:pt x="383431" y="104775"/>
                    <a:pt x="399306" y="101600"/>
                    <a:pt x="416768" y="98425"/>
                  </a:cubicBezTo>
                  <a:cubicBezTo>
                    <a:pt x="416768" y="103187"/>
                    <a:pt x="416768" y="111125"/>
                    <a:pt x="415181" y="115887"/>
                  </a:cubicBezTo>
                  <a:cubicBezTo>
                    <a:pt x="408831" y="115887"/>
                    <a:pt x="402481" y="117475"/>
                    <a:pt x="396131" y="117475"/>
                  </a:cubicBezTo>
                  <a:cubicBezTo>
                    <a:pt x="396131" y="128587"/>
                    <a:pt x="391368" y="139700"/>
                    <a:pt x="385018" y="147637"/>
                  </a:cubicBezTo>
                  <a:cubicBezTo>
                    <a:pt x="399306" y="158750"/>
                    <a:pt x="415181" y="166687"/>
                    <a:pt x="424706" y="182562"/>
                  </a:cubicBezTo>
                  <a:cubicBezTo>
                    <a:pt x="423118" y="188912"/>
                    <a:pt x="423118" y="188912"/>
                    <a:pt x="423118" y="188912"/>
                  </a:cubicBezTo>
                  <a:cubicBezTo>
                    <a:pt x="402481" y="193675"/>
                    <a:pt x="388193" y="171450"/>
                    <a:pt x="372318" y="161925"/>
                  </a:cubicBezTo>
                  <a:cubicBezTo>
                    <a:pt x="361206" y="171450"/>
                    <a:pt x="348506" y="184150"/>
                    <a:pt x="331043" y="182562"/>
                  </a:cubicBezTo>
                  <a:cubicBezTo>
                    <a:pt x="340568" y="171450"/>
                    <a:pt x="351681" y="163512"/>
                    <a:pt x="362793" y="152400"/>
                  </a:cubicBezTo>
                  <a:cubicBezTo>
                    <a:pt x="358031" y="146050"/>
                    <a:pt x="354856" y="138112"/>
                    <a:pt x="350093" y="131762"/>
                  </a:cubicBezTo>
                  <a:cubicBezTo>
                    <a:pt x="358031" y="133350"/>
                    <a:pt x="365968" y="136525"/>
                    <a:pt x="373906" y="139700"/>
                  </a:cubicBezTo>
                  <a:cubicBezTo>
                    <a:pt x="377081" y="133350"/>
                    <a:pt x="381843" y="127000"/>
                    <a:pt x="385018" y="122237"/>
                  </a:cubicBezTo>
                  <a:cubicBezTo>
                    <a:pt x="372318" y="123825"/>
                    <a:pt x="359618" y="125412"/>
                    <a:pt x="346918" y="127000"/>
                  </a:cubicBezTo>
                  <a:cubicBezTo>
                    <a:pt x="350093" y="119062"/>
                    <a:pt x="353268" y="112712"/>
                    <a:pt x="356443" y="106362"/>
                  </a:cubicBezTo>
                  <a:cubicBezTo>
                    <a:pt x="353268" y="84137"/>
                    <a:pt x="351681" y="63500"/>
                    <a:pt x="354856" y="42862"/>
                  </a:cubicBezTo>
                  <a:cubicBezTo>
                    <a:pt x="371524" y="52387"/>
                    <a:pt x="389086" y="41374"/>
                    <a:pt x="406201" y="38621"/>
                  </a:cubicBezTo>
                  <a:close/>
                  <a:moveTo>
                    <a:pt x="156021" y="36065"/>
                  </a:moveTo>
                  <a:cubicBezTo>
                    <a:pt x="167332" y="39488"/>
                    <a:pt x="175071" y="53181"/>
                    <a:pt x="173880" y="65087"/>
                  </a:cubicBezTo>
                  <a:cubicBezTo>
                    <a:pt x="156418" y="68262"/>
                    <a:pt x="138955" y="53974"/>
                    <a:pt x="143717" y="36512"/>
                  </a:cubicBezTo>
                  <a:cubicBezTo>
                    <a:pt x="148083" y="34924"/>
                    <a:pt x="152250" y="34924"/>
                    <a:pt x="156021" y="36065"/>
                  </a:cubicBezTo>
                  <a:close/>
                  <a:moveTo>
                    <a:pt x="311993" y="7937"/>
                  </a:moveTo>
                  <a:cubicBezTo>
                    <a:pt x="321518" y="11112"/>
                    <a:pt x="323105" y="20637"/>
                    <a:pt x="326280" y="26987"/>
                  </a:cubicBezTo>
                  <a:cubicBezTo>
                    <a:pt x="337393" y="25400"/>
                    <a:pt x="346918" y="23812"/>
                    <a:pt x="356443" y="22225"/>
                  </a:cubicBezTo>
                  <a:cubicBezTo>
                    <a:pt x="353268" y="28575"/>
                    <a:pt x="350093" y="34925"/>
                    <a:pt x="343743" y="39687"/>
                  </a:cubicBezTo>
                  <a:cubicBezTo>
                    <a:pt x="331043" y="50800"/>
                    <a:pt x="324693" y="65088"/>
                    <a:pt x="313580" y="77788"/>
                  </a:cubicBezTo>
                  <a:cubicBezTo>
                    <a:pt x="323105" y="76200"/>
                    <a:pt x="332631" y="74613"/>
                    <a:pt x="340568" y="73025"/>
                  </a:cubicBezTo>
                  <a:cubicBezTo>
                    <a:pt x="334218" y="88900"/>
                    <a:pt x="319930" y="98425"/>
                    <a:pt x="307230" y="107950"/>
                  </a:cubicBezTo>
                  <a:cubicBezTo>
                    <a:pt x="308818" y="109538"/>
                    <a:pt x="311993" y="112713"/>
                    <a:pt x="311993" y="112713"/>
                  </a:cubicBezTo>
                  <a:cubicBezTo>
                    <a:pt x="315168" y="111125"/>
                    <a:pt x="321518" y="106363"/>
                    <a:pt x="324693" y="104775"/>
                  </a:cubicBezTo>
                  <a:cubicBezTo>
                    <a:pt x="321518" y="131763"/>
                    <a:pt x="331043" y="163513"/>
                    <a:pt x="315168" y="188913"/>
                  </a:cubicBezTo>
                  <a:cubicBezTo>
                    <a:pt x="311993" y="190500"/>
                    <a:pt x="305643" y="193675"/>
                    <a:pt x="304055" y="195263"/>
                  </a:cubicBezTo>
                  <a:cubicBezTo>
                    <a:pt x="299293" y="188913"/>
                    <a:pt x="296118" y="182563"/>
                    <a:pt x="292943" y="174625"/>
                  </a:cubicBezTo>
                  <a:cubicBezTo>
                    <a:pt x="296118" y="174625"/>
                    <a:pt x="302468" y="176213"/>
                    <a:pt x="305643" y="176213"/>
                  </a:cubicBezTo>
                  <a:cubicBezTo>
                    <a:pt x="307230" y="168275"/>
                    <a:pt x="307230" y="161925"/>
                    <a:pt x="308818" y="155575"/>
                  </a:cubicBezTo>
                  <a:cubicBezTo>
                    <a:pt x="297705" y="166688"/>
                    <a:pt x="286593" y="177800"/>
                    <a:pt x="273892" y="187325"/>
                  </a:cubicBezTo>
                  <a:cubicBezTo>
                    <a:pt x="270717" y="177800"/>
                    <a:pt x="278655" y="173038"/>
                    <a:pt x="283418" y="166688"/>
                  </a:cubicBezTo>
                  <a:cubicBezTo>
                    <a:pt x="292943" y="157163"/>
                    <a:pt x="302468" y="146050"/>
                    <a:pt x="308818" y="133350"/>
                  </a:cubicBezTo>
                  <a:cubicBezTo>
                    <a:pt x="291355" y="142875"/>
                    <a:pt x="283418" y="163513"/>
                    <a:pt x="264367" y="171450"/>
                  </a:cubicBezTo>
                  <a:cubicBezTo>
                    <a:pt x="267542" y="147638"/>
                    <a:pt x="296118" y="139700"/>
                    <a:pt x="302468" y="115888"/>
                  </a:cubicBezTo>
                  <a:cubicBezTo>
                    <a:pt x="289768" y="123825"/>
                    <a:pt x="278655" y="134938"/>
                    <a:pt x="267542" y="144463"/>
                  </a:cubicBezTo>
                  <a:cubicBezTo>
                    <a:pt x="259605" y="125413"/>
                    <a:pt x="281830" y="114300"/>
                    <a:pt x="291355" y="101600"/>
                  </a:cubicBezTo>
                  <a:cubicBezTo>
                    <a:pt x="285005" y="103188"/>
                    <a:pt x="278655" y="106363"/>
                    <a:pt x="272305" y="106363"/>
                  </a:cubicBezTo>
                  <a:cubicBezTo>
                    <a:pt x="270717" y="103188"/>
                    <a:pt x="265955" y="98425"/>
                    <a:pt x="262780" y="95250"/>
                  </a:cubicBezTo>
                  <a:cubicBezTo>
                    <a:pt x="272305" y="90488"/>
                    <a:pt x="283418" y="87313"/>
                    <a:pt x="292943" y="85725"/>
                  </a:cubicBezTo>
                  <a:cubicBezTo>
                    <a:pt x="300880" y="73025"/>
                    <a:pt x="308818" y="60325"/>
                    <a:pt x="316755" y="47625"/>
                  </a:cubicBezTo>
                  <a:cubicBezTo>
                    <a:pt x="308818" y="49212"/>
                    <a:pt x="302468" y="50800"/>
                    <a:pt x="294530" y="53975"/>
                  </a:cubicBezTo>
                  <a:cubicBezTo>
                    <a:pt x="297705" y="63500"/>
                    <a:pt x="296118" y="87313"/>
                    <a:pt x="280243" y="79375"/>
                  </a:cubicBezTo>
                  <a:cubicBezTo>
                    <a:pt x="280243" y="73025"/>
                    <a:pt x="280243" y="65088"/>
                    <a:pt x="280243" y="58738"/>
                  </a:cubicBezTo>
                  <a:cubicBezTo>
                    <a:pt x="273892" y="60325"/>
                    <a:pt x="265955" y="65088"/>
                    <a:pt x="258017" y="63500"/>
                  </a:cubicBezTo>
                  <a:cubicBezTo>
                    <a:pt x="251667" y="58738"/>
                    <a:pt x="250080" y="46037"/>
                    <a:pt x="256430" y="39687"/>
                  </a:cubicBezTo>
                  <a:cubicBezTo>
                    <a:pt x="269130" y="34925"/>
                    <a:pt x="283418" y="33337"/>
                    <a:pt x="297705" y="31750"/>
                  </a:cubicBezTo>
                  <a:cubicBezTo>
                    <a:pt x="300880" y="22225"/>
                    <a:pt x="297705" y="3175"/>
                    <a:pt x="311993" y="7937"/>
                  </a:cubicBezTo>
                  <a:close/>
                  <a:moveTo>
                    <a:pt x="110380" y="0"/>
                  </a:moveTo>
                  <a:cubicBezTo>
                    <a:pt x="123080" y="23812"/>
                    <a:pt x="126255" y="50800"/>
                    <a:pt x="135780" y="76200"/>
                  </a:cubicBezTo>
                  <a:cubicBezTo>
                    <a:pt x="146893" y="73025"/>
                    <a:pt x="159593" y="71437"/>
                    <a:pt x="170705" y="71437"/>
                  </a:cubicBezTo>
                  <a:cubicBezTo>
                    <a:pt x="172293" y="76200"/>
                    <a:pt x="173880" y="80962"/>
                    <a:pt x="173880" y="85725"/>
                  </a:cubicBezTo>
                  <a:cubicBezTo>
                    <a:pt x="165943" y="90487"/>
                    <a:pt x="156418" y="96837"/>
                    <a:pt x="146893" y="103187"/>
                  </a:cubicBezTo>
                  <a:cubicBezTo>
                    <a:pt x="150068" y="109537"/>
                    <a:pt x="154830" y="117475"/>
                    <a:pt x="159593" y="125412"/>
                  </a:cubicBezTo>
                  <a:cubicBezTo>
                    <a:pt x="164355" y="119062"/>
                    <a:pt x="169118" y="111125"/>
                    <a:pt x="173880" y="103187"/>
                  </a:cubicBezTo>
                  <a:cubicBezTo>
                    <a:pt x="186580" y="115887"/>
                    <a:pt x="175468" y="130175"/>
                    <a:pt x="167530" y="142875"/>
                  </a:cubicBezTo>
                  <a:cubicBezTo>
                    <a:pt x="172293" y="150812"/>
                    <a:pt x="178643" y="158750"/>
                    <a:pt x="183405" y="166687"/>
                  </a:cubicBezTo>
                  <a:cubicBezTo>
                    <a:pt x="186580" y="161925"/>
                    <a:pt x="188168" y="157162"/>
                    <a:pt x="189755" y="152400"/>
                  </a:cubicBezTo>
                  <a:cubicBezTo>
                    <a:pt x="194518" y="168275"/>
                    <a:pt x="207218" y="185737"/>
                    <a:pt x="196105" y="200025"/>
                  </a:cubicBezTo>
                  <a:cubicBezTo>
                    <a:pt x="177055" y="192087"/>
                    <a:pt x="169118" y="173037"/>
                    <a:pt x="161180" y="155575"/>
                  </a:cubicBezTo>
                  <a:cubicBezTo>
                    <a:pt x="150068" y="166687"/>
                    <a:pt x="142130" y="182562"/>
                    <a:pt x="126255" y="184150"/>
                  </a:cubicBezTo>
                  <a:cubicBezTo>
                    <a:pt x="132605" y="168275"/>
                    <a:pt x="143718" y="153987"/>
                    <a:pt x="153243" y="139700"/>
                  </a:cubicBezTo>
                  <a:cubicBezTo>
                    <a:pt x="150068" y="134937"/>
                    <a:pt x="146893" y="131762"/>
                    <a:pt x="143718" y="127000"/>
                  </a:cubicBezTo>
                  <a:cubicBezTo>
                    <a:pt x="132605" y="146050"/>
                    <a:pt x="124668" y="171450"/>
                    <a:pt x="100855" y="177800"/>
                  </a:cubicBezTo>
                  <a:cubicBezTo>
                    <a:pt x="100855" y="173037"/>
                    <a:pt x="99268" y="165100"/>
                    <a:pt x="97680" y="160337"/>
                  </a:cubicBezTo>
                  <a:cubicBezTo>
                    <a:pt x="92918" y="165100"/>
                    <a:pt x="88155" y="168275"/>
                    <a:pt x="83393" y="173037"/>
                  </a:cubicBezTo>
                  <a:cubicBezTo>
                    <a:pt x="80218" y="144462"/>
                    <a:pt x="83393" y="115887"/>
                    <a:pt x="86568" y="87312"/>
                  </a:cubicBezTo>
                  <a:cubicBezTo>
                    <a:pt x="89743" y="88900"/>
                    <a:pt x="94505" y="92075"/>
                    <a:pt x="99268" y="93662"/>
                  </a:cubicBezTo>
                  <a:cubicBezTo>
                    <a:pt x="107205" y="88900"/>
                    <a:pt x="115143" y="84137"/>
                    <a:pt x="124668" y="79375"/>
                  </a:cubicBezTo>
                  <a:cubicBezTo>
                    <a:pt x="119905" y="57150"/>
                    <a:pt x="107205" y="36512"/>
                    <a:pt x="104030" y="12700"/>
                  </a:cubicBezTo>
                  <a:cubicBezTo>
                    <a:pt x="105618" y="9525"/>
                    <a:pt x="108793" y="3175"/>
                    <a:pt x="110380" y="0"/>
                  </a:cubicBezTo>
                  <a:close/>
                </a:path>
              </a:pathLst>
            </a:custGeom>
            <a:solidFill>
              <a:srgbClr val="D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îṣlíḑe"/>
            <p:cNvSpPr/>
            <p:nvPr/>
          </p:nvSpPr>
          <p:spPr bwMode="auto">
            <a:xfrm>
              <a:off x="5059363" y="2690813"/>
              <a:ext cx="4192588" cy="1332822"/>
            </a:xfrm>
            <a:custGeom>
              <a:avLst/>
              <a:gdLst>
                <a:gd name="connsiteX0" fmla="*/ 280988 w 4192588"/>
                <a:gd name="connsiteY0" fmla="*/ 1101725 h 1332822"/>
                <a:gd name="connsiteX1" fmla="*/ 320675 w 4192588"/>
                <a:gd name="connsiteY1" fmla="*/ 1122166 h 1332822"/>
                <a:gd name="connsiteX2" fmla="*/ 368300 w 4192588"/>
                <a:gd name="connsiteY2" fmla="*/ 1186634 h 1332822"/>
                <a:gd name="connsiteX3" fmla="*/ 288925 w 4192588"/>
                <a:gd name="connsiteY3" fmla="*/ 1257391 h 1332822"/>
                <a:gd name="connsiteX4" fmla="*/ 228600 w 4192588"/>
                <a:gd name="connsiteY4" fmla="*/ 1249529 h 1332822"/>
                <a:gd name="connsiteX5" fmla="*/ 222250 w 4192588"/>
                <a:gd name="connsiteY5" fmla="*/ 1188206 h 1332822"/>
                <a:gd name="connsiteX6" fmla="*/ 280988 w 4192588"/>
                <a:gd name="connsiteY6" fmla="*/ 1101725 h 1332822"/>
                <a:gd name="connsiteX7" fmla="*/ 1620838 w 4192588"/>
                <a:gd name="connsiteY7" fmla="*/ 1028689 h 1332822"/>
                <a:gd name="connsiteX8" fmla="*/ 1684338 w 4192588"/>
                <a:gd name="connsiteY8" fmla="*/ 1060207 h 1332822"/>
                <a:gd name="connsiteX9" fmla="*/ 1836738 w 4192588"/>
                <a:gd name="connsiteY9" fmla="*/ 1227254 h 1332822"/>
                <a:gd name="connsiteX10" fmla="*/ 1730376 w 4192588"/>
                <a:gd name="connsiteY10" fmla="*/ 1243013 h 1332822"/>
                <a:gd name="connsiteX11" fmla="*/ 1590675 w 4192588"/>
                <a:gd name="connsiteY11" fmla="*/ 1046024 h 1332822"/>
                <a:gd name="connsiteX12" fmla="*/ 1620838 w 4192588"/>
                <a:gd name="connsiteY12" fmla="*/ 1028689 h 1332822"/>
                <a:gd name="connsiteX13" fmla="*/ 1527473 w 4192588"/>
                <a:gd name="connsiteY13" fmla="*/ 549049 h 1332822"/>
                <a:gd name="connsiteX14" fmla="*/ 1516063 w 4192588"/>
                <a:gd name="connsiteY14" fmla="*/ 552070 h 1332822"/>
                <a:gd name="connsiteX15" fmla="*/ 1470025 w 4192588"/>
                <a:gd name="connsiteY15" fmla="*/ 609122 h 1332822"/>
                <a:gd name="connsiteX16" fmla="*/ 1492250 w 4192588"/>
                <a:gd name="connsiteY16" fmla="*/ 620215 h 1332822"/>
                <a:gd name="connsiteX17" fmla="*/ 1546226 w 4192588"/>
                <a:gd name="connsiteY17" fmla="*/ 572672 h 1332822"/>
                <a:gd name="connsiteX18" fmla="*/ 1527473 w 4192588"/>
                <a:gd name="connsiteY18" fmla="*/ 549049 h 1332822"/>
                <a:gd name="connsiteX19" fmla="*/ 1753593 w 4192588"/>
                <a:gd name="connsiteY19" fmla="*/ 335354 h 1332822"/>
                <a:gd name="connsiteX20" fmla="*/ 1779588 w 4192588"/>
                <a:gd name="connsiteY20" fmla="*/ 336542 h 1332822"/>
                <a:gd name="connsiteX21" fmla="*/ 1843088 w 4192588"/>
                <a:gd name="connsiteY21" fmla="*/ 360314 h 1332822"/>
                <a:gd name="connsiteX22" fmla="*/ 1714501 w 4192588"/>
                <a:gd name="connsiteY22" fmla="*/ 455399 h 1332822"/>
                <a:gd name="connsiteX23" fmla="*/ 1604963 w 4192588"/>
                <a:gd name="connsiteY23" fmla="*/ 491849 h 1332822"/>
                <a:gd name="connsiteX24" fmla="*/ 1722438 w 4192588"/>
                <a:gd name="connsiteY24" fmla="*/ 548901 h 1332822"/>
                <a:gd name="connsiteX25" fmla="*/ 1757363 w 4192588"/>
                <a:gd name="connsiteY25" fmla="*/ 596443 h 1332822"/>
                <a:gd name="connsiteX26" fmla="*/ 1647826 w 4192588"/>
                <a:gd name="connsiteY26" fmla="*/ 637647 h 1332822"/>
                <a:gd name="connsiteX27" fmla="*/ 1617663 w 4192588"/>
                <a:gd name="connsiteY27" fmla="*/ 708962 h 1332822"/>
                <a:gd name="connsiteX28" fmla="*/ 1700213 w 4192588"/>
                <a:gd name="connsiteY28" fmla="*/ 713716 h 1332822"/>
                <a:gd name="connsiteX29" fmla="*/ 1746251 w 4192588"/>
                <a:gd name="connsiteY29" fmla="*/ 735903 h 1332822"/>
                <a:gd name="connsiteX30" fmla="*/ 1754188 w 4192588"/>
                <a:gd name="connsiteY30" fmla="*/ 772352 h 1332822"/>
                <a:gd name="connsiteX31" fmla="*/ 1587501 w 4192588"/>
                <a:gd name="connsiteY31" fmla="*/ 800878 h 1332822"/>
                <a:gd name="connsiteX32" fmla="*/ 1647826 w 4192588"/>
                <a:gd name="connsiteY32" fmla="*/ 872192 h 1332822"/>
                <a:gd name="connsiteX33" fmla="*/ 1862138 w 4192588"/>
                <a:gd name="connsiteY33" fmla="*/ 883286 h 1332822"/>
                <a:gd name="connsiteX34" fmla="*/ 1852613 w 4192588"/>
                <a:gd name="connsiteY34" fmla="*/ 924490 h 1332822"/>
                <a:gd name="connsiteX35" fmla="*/ 1652588 w 4192588"/>
                <a:gd name="connsiteY35" fmla="*/ 951430 h 1332822"/>
                <a:gd name="connsiteX36" fmla="*/ 1587501 w 4192588"/>
                <a:gd name="connsiteY36" fmla="*/ 1006897 h 1332822"/>
                <a:gd name="connsiteX37" fmla="*/ 1400175 w 4192588"/>
                <a:gd name="connsiteY37" fmla="*/ 1214502 h 1332822"/>
                <a:gd name="connsiteX38" fmla="*/ 1227138 w 4192588"/>
                <a:gd name="connsiteY38" fmla="*/ 1239858 h 1332822"/>
                <a:gd name="connsiteX39" fmla="*/ 1438275 w 4192588"/>
                <a:gd name="connsiteY39" fmla="*/ 1086135 h 1332822"/>
                <a:gd name="connsiteX40" fmla="*/ 1500188 w 4192588"/>
                <a:gd name="connsiteY40" fmla="*/ 962524 h 1332822"/>
                <a:gd name="connsiteX41" fmla="*/ 1273175 w 4192588"/>
                <a:gd name="connsiteY41" fmla="*/ 1022745 h 1332822"/>
                <a:gd name="connsiteX42" fmla="*/ 1230313 w 4192588"/>
                <a:gd name="connsiteY42" fmla="*/ 1030669 h 1332822"/>
                <a:gd name="connsiteX43" fmla="*/ 1171575 w 4192588"/>
                <a:gd name="connsiteY43" fmla="*/ 1008482 h 1332822"/>
                <a:gd name="connsiteX44" fmla="*/ 1198563 w 4192588"/>
                <a:gd name="connsiteY44" fmla="*/ 975202 h 1332822"/>
                <a:gd name="connsiteX45" fmla="*/ 1287463 w 4192588"/>
                <a:gd name="connsiteY45" fmla="*/ 945091 h 1332822"/>
                <a:gd name="connsiteX46" fmla="*/ 1497013 w 4192588"/>
                <a:gd name="connsiteY46" fmla="*/ 891209 h 1332822"/>
                <a:gd name="connsiteX47" fmla="*/ 1555751 w 4192588"/>
                <a:gd name="connsiteY47" fmla="*/ 791369 h 1332822"/>
                <a:gd name="connsiteX48" fmla="*/ 1400175 w 4192588"/>
                <a:gd name="connsiteY48" fmla="*/ 821480 h 1332822"/>
                <a:gd name="connsiteX49" fmla="*/ 1341438 w 4192588"/>
                <a:gd name="connsiteY49" fmla="*/ 808802 h 1332822"/>
                <a:gd name="connsiteX50" fmla="*/ 1524000 w 4192588"/>
                <a:gd name="connsiteY50" fmla="*/ 674097 h 1332822"/>
                <a:gd name="connsiteX51" fmla="*/ 1400175 w 4192588"/>
                <a:gd name="connsiteY51" fmla="*/ 696284 h 1332822"/>
                <a:gd name="connsiteX52" fmla="*/ 1365250 w 4192588"/>
                <a:gd name="connsiteY52" fmla="*/ 674097 h 1332822"/>
                <a:gd name="connsiteX53" fmla="*/ 1516063 w 4192588"/>
                <a:gd name="connsiteY53" fmla="*/ 493434 h 1332822"/>
                <a:gd name="connsiteX54" fmla="*/ 1333500 w 4192588"/>
                <a:gd name="connsiteY54" fmla="*/ 537807 h 1332822"/>
                <a:gd name="connsiteX55" fmla="*/ 1362075 w 4192588"/>
                <a:gd name="connsiteY55" fmla="*/ 474417 h 1332822"/>
                <a:gd name="connsiteX56" fmla="*/ 1728788 w 4192588"/>
                <a:gd name="connsiteY56" fmla="*/ 341296 h 1332822"/>
                <a:gd name="connsiteX57" fmla="*/ 1753593 w 4192588"/>
                <a:gd name="connsiteY57" fmla="*/ 335354 h 1332822"/>
                <a:gd name="connsiteX58" fmla="*/ 2584441 w 4192588"/>
                <a:gd name="connsiteY58" fmla="*/ 180833 h 1332822"/>
                <a:gd name="connsiteX59" fmla="*/ 2629682 w 4192588"/>
                <a:gd name="connsiteY59" fmla="*/ 201534 h 1332822"/>
                <a:gd name="connsiteX60" fmla="*/ 2710506 w 4192588"/>
                <a:gd name="connsiteY60" fmla="*/ 331333 h 1332822"/>
                <a:gd name="connsiteX61" fmla="*/ 2642360 w 4192588"/>
                <a:gd name="connsiteY61" fmla="*/ 535529 h 1332822"/>
                <a:gd name="connsiteX62" fmla="*/ 2769143 w 4192588"/>
                <a:gd name="connsiteY62" fmla="*/ 533946 h 1332822"/>
                <a:gd name="connsiteX63" fmla="*/ 2791330 w 4192588"/>
                <a:gd name="connsiteY63" fmla="*/ 630503 h 1332822"/>
                <a:gd name="connsiteX64" fmla="*/ 2693073 w 4192588"/>
                <a:gd name="connsiteY64" fmla="*/ 665328 h 1332822"/>
                <a:gd name="connsiteX65" fmla="*/ 2605910 w 4192588"/>
                <a:gd name="connsiteY65" fmla="*/ 703317 h 1332822"/>
                <a:gd name="connsiteX66" fmla="*/ 2545688 w 4192588"/>
                <a:gd name="connsiteY66" fmla="*/ 828367 h 1332822"/>
                <a:gd name="connsiteX67" fmla="*/ 2605910 w 4192588"/>
                <a:gd name="connsiteY67" fmla="*/ 856860 h 1332822"/>
                <a:gd name="connsiteX68" fmla="*/ 2718430 w 4192588"/>
                <a:gd name="connsiteY68" fmla="*/ 1010402 h 1332822"/>
                <a:gd name="connsiteX69" fmla="*/ 2783406 w 4192588"/>
                <a:gd name="connsiteY69" fmla="*/ 1054724 h 1332822"/>
                <a:gd name="connsiteX70" fmla="*/ 3086100 w 4192588"/>
                <a:gd name="connsiteY70" fmla="*/ 1213015 h 1332822"/>
                <a:gd name="connsiteX71" fmla="*/ 3013200 w 4192588"/>
                <a:gd name="connsiteY71" fmla="*/ 1263669 h 1332822"/>
                <a:gd name="connsiteX72" fmla="*/ 2867400 w 4192588"/>
                <a:gd name="connsiteY72" fmla="*/ 1241508 h 1332822"/>
                <a:gd name="connsiteX73" fmla="*/ 2691488 w 4192588"/>
                <a:gd name="connsiteY73" fmla="*/ 1138618 h 1332822"/>
                <a:gd name="connsiteX74" fmla="*/ 2531425 w 4192588"/>
                <a:gd name="connsiteY74" fmla="*/ 913845 h 1332822"/>
                <a:gd name="connsiteX75" fmla="*/ 2509238 w 4192588"/>
                <a:gd name="connsiteY75" fmla="*/ 921759 h 1332822"/>
                <a:gd name="connsiteX76" fmla="*/ 2390379 w 4192588"/>
                <a:gd name="connsiteY76" fmla="*/ 1073719 h 1332822"/>
                <a:gd name="connsiteX77" fmla="*/ 2159000 w 4192588"/>
                <a:gd name="connsiteY77" fmla="*/ 1189272 h 1332822"/>
                <a:gd name="connsiteX78" fmla="*/ 2423660 w 4192588"/>
                <a:gd name="connsiteY78" fmla="*/ 867940 h 1332822"/>
                <a:gd name="connsiteX79" fmla="*/ 2463279 w 4192588"/>
                <a:gd name="connsiteY79" fmla="*/ 752388 h 1332822"/>
                <a:gd name="connsiteX80" fmla="*/ 2312725 w 4192588"/>
                <a:gd name="connsiteY80" fmla="*/ 765051 h 1332822"/>
                <a:gd name="connsiteX81" fmla="*/ 2250918 w 4192588"/>
                <a:gd name="connsiteY81" fmla="*/ 728644 h 1332822"/>
                <a:gd name="connsiteX82" fmla="*/ 2292122 w 4192588"/>
                <a:gd name="connsiteY82" fmla="*/ 644750 h 1332822"/>
                <a:gd name="connsiteX83" fmla="*/ 2502899 w 4192588"/>
                <a:gd name="connsiteY83" fmla="*/ 571936 h 1332822"/>
                <a:gd name="connsiteX84" fmla="*/ 2526671 w 4192588"/>
                <a:gd name="connsiteY84" fmla="*/ 348745 h 1332822"/>
                <a:gd name="connsiteX85" fmla="*/ 2488636 w 4192588"/>
                <a:gd name="connsiteY85" fmla="*/ 269600 h 1332822"/>
                <a:gd name="connsiteX86" fmla="*/ 2567875 w 4192588"/>
                <a:gd name="connsiteY86" fmla="*/ 184122 h 1332822"/>
                <a:gd name="connsiteX87" fmla="*/ 2584441 w 4192588"/>
                <a:gd name="connsiteY87" fmla="*/ 180833 h 1332822"/>
                <a:gd name="connsiteX88" fmla="*/ 3505200 w 4192588"/>
                <a:gd name="connsiteY88" fmla="*/ 173021 h 1332822"/>
                <a:gd name="connsiteX89" fmla="*/ 3571875 w 4192588"/>
                <a:gd name="connsiteY89" fmla="*/ 207761 h 1332822"/>
                <a:gd name="connsiteX90" fmla="*/ 3586163 w 4192588"/>
                <a:gd name="connsiteY90" fmla="*/ 371988 h 1332822"/>
                <a:gd name="connsiteX91" fmla="*/ 3544888 w 4192588"/>
                <a:gd name="connsiteY91" fmla="*/ 449364 h 1332822"/>
                <a:gd name="connsiteX92" fmla="*/ 3505200 w 4192588"/>
                <a:gd name="connsiteY92" fmla="*/ 468313 h 1332822"/>
                <a:gd name="connsiteX93" fmla="*/ 3462338 w 4192588"/>
                <a:gd name="connsiteY93" fmla="*/ 371988 h 1332822"/>
                <a:gd name="connsiteX94" fmla="*/ 3459163 w 4192588"/>
                <a:gd name="connsiteY94" fmla="*/ 203024 h 1332822"/>
                <a:gd name="connsiteX95" fmla="*/ 3505200 w 4192588"/>
                <a:gd name="connsiteY95" fmla="*/ 173021 h 1332822"/>
                <a:gd name="connsiteX96" fmla="*/ 4075716 w 4192588"/>
                <a:gd name="connsiteY96" fmla="*/ 18542 h 1332822"/>
                <a:gd name="connsiteX97" fmla="*/ 4157724 w 4192588"/>
                <a:gd name="connsiteY97" fmla="*/ 74443 h 1332822"/>
                <a:gd name="connsiteX98" fmla="*/ 4129200 w 4192588"/>
                <a:gd name="connsiteY98" fmla="*/ 194807 h 1332822"/>
                <a:gd name="connsiteX99" fmla="*/ 4051549 w 4192588"/>
                <a:gd name="connsiteY99" fmla="*/ 253405 h 1332822"/>
                <a:gd name="connsiteX100" fmla="*/ 3745700 w 4192588"/>
                <a:gd name="connsiteY100" fmla="*/ 421282 h 1332822"/>
                <a:gd name="connsiteX101" fmla="*/ 4021439 w 4192588"/>
                <a:gd name="connsiteY101" fmla="*/ 380105 h 1332822"/>
                <a:gd name="connsiteX102" fmla="*/ 4192588 w 4192588"/>
                <a:gd name="connsiteY102" fmla="*/ 467210 h 1332822"/>
                <a:gd name="connsiteX103" fmla="*/ 4191003 w 4192588"/>
                <a:gd name="connsiteY103" fmla="*/ 541646 h 1332822"/>
                <a:gd name="connsiteX104" fmla="*/ 4049964 w 4192588"/>
                <a:gd name="connsiteY104" fmla="*/ 622416 h 1332822"/>
                <a:gd name="connsiteX105" fmla="*/ 3929526 w 4192588"/>
                <a:gd name="connsiteY105" fmla="*/ 617665 h 1332822"/>
                <a:gd name="connsiteX106" fmla="*/ 3932696 w 4192588"/>
                <a:gd name="connsiteY106" fmla="*/ 687350 h 1332822"/>
                <a:gd name="connsiteX107" fmla="*/ 3859799 w 4192588"/>
                <a:gd name="connsiteY107" fmla="*/ 825135 h 1332822"/>
                <a:gd name="connsiteX108" fmla="*/ 3853460 w 4192588"/>
                <a:gd name="connsiteY108" fmla="*/ 874231 h 1332822"/>
                <a:gd name="connsiteX109" fmla="*/ 3984991 w 4192588"/>
                <a:gd name="connsiteY109" fmla="*/ 907489 h 1332822"/>
                <a:gd name="connsiteX110" fmla="*/ 4129200 w 4192588"/>
                <a:gd name="connsiteY110" fmla="*/ 932829 h 1332822"/>
                <a:gd name="connsiteX111" fmla="*/ 4149801 w 4192588"/>
                <a:gd name="connsiteY111" fmla="*/ 985092 h 1332822"/>
                <a:gd name="connsiteX112" fmla="*/ 4072150 w 4192588"/>
                <a:gd name="connsiteY112" fmla="*/ 1048442 h 1332822"/>
                <a:gd name="connsiteX113" fmla="*/ 3878815 w 4192588"/>
                <a:gd name="connsiteY113" fmla="*/ 1026270 h 1332822"/>
                <a:gd name="connsiteX114" fmla="*/ 3788487 w 4192588"/>
                <a:gd name="connsiteY114" fmla="*/ 1265414 h 1332822"/>
                <a:gd name="connsiteX115" fmla="*/ 3715590 w 4192588"/>
                <a:gd name="connsiteY115" fmla="*/ 1328764 h 1332822"/>
                <a:gd name="connsiteX116" fmla="*/ 3630016 w 4192588"/>
                <a:gd name="connsiteY116" fmla="*/ 1303424 h 1332822"/>
                <a:gd name="connsiteX117" fmla="*/ 3580890 w 4192588"/>
                <a:gd name="connsiteY117" fmla="*/ 1198897 h 1332822"/>
                <a:gd name="connsiteX118" fmla="*/ 3672803 w 4192588"/>
                <a:gd name="connsiteY118" fmla="*/ 1262247 h 1332822"/>
                <a:gd name="connsiteX119" fmla="*/ 3766301 w 4192588"/>
                <a:gd name="connsiteY119" fmla="*/ 1029437 h 1332822"/>
                <a:gd name="connsiteX120" fmla="*/ 3417665 w 4192588"/>
                <a:gd name="connsiteY120" fmla="*/ 1080117 h 1332822"/>
                <a:gd name="connsiteX121" fmla="*/ 3392309 w 4192588"/>
                <a:gd name="connsiteY121" fmla="*/ 1073782 h 1332822"/>
                <a:gd name="connsiteX122" fmla="*/ 3320998 w 4192588"/>
                <a:gd name="connsiteY122" fmla="*/ 1008849 h 1332822"/>
                <a:gd name="connsiteX123" fmla="*/ 3411326 w 4192588"/>
                <a:gd name="connsiteY123" fmla="*/ 950250 h 1332822"/>
                <a:gd name="connsiteX124" fmla="*/ 3733022 w 4192588"/>
                <a:gd name="connsiteY124" fmla="*/ 913824 h 1332822"/>
                <a:gd name="connsiteX125" fmla="*/ 3745700 w 4192588"/>
                <a:gd name="connsiteY125" fmla="*/ 796628 h 1332822"/>
                <a:gd name="connsiteX126" fmla="*/ 3788487 w 4192588"/>
                <a:gd name="connsiteY126" fmla="*/ 728527 h 1332822"/>
                <a:gd name="connsiteX127" fmla="*/ 3687065 w 4192588"/>
                <a:gd name="connsiteY127" fmla="*/ 728527 h 1332822"/>
                <a:gd name="connsiteX128" fmla="*/ 3644278 w 4192588"/>
                <a:gd name="connsiteY128" fmla="*/ 614498 h 1332822"/>
                <a:gd name="connsiteX129" fmla="*/ 3929526 w 4192588"/>
                <a:gd name="connsiteY129" fmla="*/ 616082 h 1332822"/>
                <a:gd name="connsiteX130" fmla="*/ 4056303 w 4192588"/>
                <a:gd name="connsiteY130" fmla="*/ 505220 h 1332822"/>
                <a:gd name="connsiteX131" fmla="*/ 3931111 w 4192588"/>
                <a:gd name="connsiteY131" fmla="*/ 500469 h 1332822"/>
                <a:gd name="connsiteX132" fmla="*/ 3517502 w 4192588"/>
                <a:gd name="connsiteY132" fmla="*/ 601828 h 1332822"/>
                <a:gd name="connsiteX133" fmla="*/ 3471545 w 4192588"/>
                <a:gd name="connsiteY133" fmla="*/ 660426 h 1332822"/>
                <a:gd name="connsiteX134" fmla="*/ 3439851 w 4192588"/>
                <a:gd name="connsiteY134" fmla="*/ 755450 h 1332822"/>
                <a:gd name="connsiteX135" fmla="*/ 3428758 w 4192588"/>
                <a:gd name="connsiteY135" fmla="*/ 768120 h 1332822"/>
                <a:gd name="connsiteX136" fmla="*/ 3308320 w 4192588"/>
                <a:gd name="connsiteY136" fmla="*/ 815633 h 1332822"/>
                <a:gd name="connsiteX137" fmla="*/ 3417665 w 4192588"/>
                <a:gd name="connsiteY137" fmla="*/ 506804 h 1332822"/>
                <a:gd name="connsiteX138" fmla="*/ 3565043 w 4192588"/>
                <a:gd name="connsiteY138" fmla="*/ 478296 h 1332822"/>
                <a:gd name="connsiteX139" fmla="*/ 3744115 w 4192588"/>
                <a:gd name="connsiteY139" fmla="*/ 361100 h 1332822"/>
                <a:gd name="connsiteX140" fmla="*/ 3739361 w 4192588"/>
                <a:gd name="connsiteY140" fmla="*/ 210645 h 1332822"/>
                <a:gd name="connsiteX141" fmla="*/ 3778979 w 4192588"/>
                <a:gd name="connsiteY141" fmla="*/ 123539 h 1332822"/>
                <a:gd name="connsiteX142" fmla="*/ 3840782 w 4192588"/>
                <a:gd name="connsiteY142" fmla="*/ 136209 h 1332822"/>
                <a:gd name="connsiteX143" fmla="*/ 3878815 w 4192588"/>
                <a:gd name="connsiteY143" fmla="*/ 245487 h 1332822"/>
                <a:gd name="connsiteX144" fmla="*/ 4008762 w 4192588"/>
                <a:gd name="connsiteY144" fmla="*/ 98199 h 1332822"/>
                <a:gd name="connsiteX145" fmla="*/ 4042041 w 4192588"/>
                <a:gd name="connsiteY145" fmla="*/ 28515 h 1332822"/>
                <a:gd name="connsiteX146" fmla="*/ 4075716 w 4192588"/>
                <a:gd name="connsiteY146" fmla="*/ 18542 h 1332822"/>
                <a:gd name="connsiteX147" fmla="*/ 1782763 w 4192588"/>
                <a:gd name="connsiteY147" fmla="*/ 0 h 1332822"/>
                <a:gd name="connsiteX148" fmla="*/ 1873250 w 4192588"/>
                <a:gd name="connsiteY148" fmla="*/ 142292 h 1332822"/>
                <a:gd name="connsiteX149" fmla="*/ 1825625 w 4192588"/>
                <a:gd name="connsiteY149" fmla="*/ 194465 h 1332822"/>
                <a:gd name="connsiteX150" fmla="*/ 1601788 w 4192588"/>
                <a:gd name="connsiteY150" fmla="*/ 352567 h 1332822"/>
                <a:gd name="connsiteX151" fmla="*/ 1500188 w 4192588"/>
                <a:gd name="connsiteY151" fmla="*/ 387350 h 1332822"/>
                <a:gd name="connsiteX152" fmla="*/ 1711325 w 4192588"/>
                <a:gd name="connsiteY152" fmla="*/ 102766 h 1332822"/>
                <a:gd name="connsiteX153" fmla="*/ 1538288 w 4192588"/>
                <a:gd name="connsiteY153" fmla="*/ 207114 h 1332822"/>
                <a:gd name="connsiteX154" fmla="*/ 1468438 w 4192588"/>
                <a:gd name="connsiteY154" fmla="*/ 382607 h 1332822"/>
                <a:gd name="connsiteX155" fmla="*/ 1406525 w 4192588"/>
                <a:gd name="connsiteY155" fmla="*/ 301975 h 1332822"/>
                <a:gd name="connsiteX156" fmla="*/ 1458913 w 4192588"/>
                <a:gd name="connsiteY156" fmla="*/ 137549 h 1332822"/>
                <a:gd name="connsiteX157" fmla="*/ 1528763 w 4192588"/>
                <a:gd name="connsiteY157" fmla="*/ 170750 h 1332822"/>
                <a:gd name="connsiteX158" fmla="*/ 1782763 w 4192588"/>
                <a:gd name="connsiteY158" fmla="*/ 0 h 1332822"/>
                <a:gd name="connsiteX159" fmla="*/ 378776 w 4192588"/>
                <a:gd name="connsiteY159" fmla="*/ 0 h 1332822"/>
                <a:gd name="connsiteX160" fmla="*/ 477036 w 4192588"/>
                <a:gd name="connsiteY160" fmla="*/ 96601 h 1332822"/>
                <a:gd name="connsiteX161" fmla="*/ 439000 w 4192588"/>
                <a:gd name="connsiteY161" fmla="*/ 161530 h 1332822"/>
                <a:gd name="connsiteX162" fmla="*/ 286856 w 4192588"/>
                <a:gd name="connsiteY162" fmla="*/ 278718 h 1332822"/>
                <a:gd name="connsiteX163" fmla="*/ 305874 w 4192588"/>
                <a:gd name="connsiteY163" fmla="*/ 291387 h 1332822"/>
                <a:gd name="connsiteX164" fmla="*/ 649783 w 4192588"/>
                <a:gd name="connsiteY164" fmla="*/ 112437 h 1332822"/>
                <a:gd name="connsiteX165" fmla="*/ 722686 w 4192588"/>
                <a:gd name="connsiteY165" fmla="*/ 161530 h 1332822"/>
                <a:gd name="connsiteX166" fmla="*/ 702083 w 4192588"/>
                <a:gd name="connsiteY166" fmla="*/ 218541 h 1332822"/>
                <a:gd name="connsiteX167" fmla="*/ 570542 w 4192588"/>
                <a:gd name="connsiteY167" fmla="*/ 270800 h 1332822"/>
                <a:gd name="connsiteX168" fmla="*/ 491300 w 4192588"/>
                <a:gd name="connsiteY168" fmla="*/ 324644 h 1332822"/>
                <a:gd name="connsiteX169" fmla="*/ 413643 w 4192588"/>
                <a:gd name="connsiteY169" fmla="*/ 494092 h 1332822"/>
                <a:gd name="connsiteX170" fmla="*/ 515072 w 4192588"/>
                <a:gd name="connsiteY170" fmla="*/ 432330 h 1332822"/>
                <a:gd name="connsiteX171" fmla="*/ 557863 w 4192588"/>
                <a:gd name="connsiteY171" fmla="*/ 291387 h 1332822"/>
                <a:gd name="connsiteX172" fmla="*/ 630765 w 4192588"/>
                <a:gd name="connsiteY172" fmla="*/ 313558 h 1332822"/>
                <a:gd name="connsiteX173" fmla="*/ 668802 w 4192588"/>
                <a:gd name="connsiteY173" fmla="*/ 370569 h 1332822"/>
                <a:gd name="connsiteX174" fmla="*/ 725856 w 4192588"/>
                <a:gd name="connsiteY174" fmla="*/ 405409 h 1332822"/>
                <a:gd name="connsiteX175" fmla="*/ 722686 w 4192588"/>
                <a:gd name="connsiteY175" fmla="*/ 435498 h 1332822"/>
                <a:gd name="connsiteX176" fmla="*/ 649783 w 4192588"/>
                <a:gd name="connsiteY176" fmla="*/ 513095 h 1332822"/>
                <a:gd name="connsiteX177" fmla="*/ 648199 w 4192588"/>
                <a:gd name="connsiteY177" fmla="*/ 546352 h 1332822"/>
                <a:gd name="connsiteX178" fmla="*/ 710007 w 4192588"/>
                <a:gd name="connsiteY178" fmla="*/ 568522 h 1332822"/>
                <a:gd name="connsiteX179" fmla="*/ 641859 w 4192588"/>
                <a:gd name="connsiteY179" fmla="*/ 649287 h 1332822"/>
                <a:gd name="connsiteX180" fmla="*/ 673556 w 4192588"/>
                <a:gd name="connsiteY180" fmla="*/ 668291 h 1332822"/>
                <a:gd name="connsiteX181" fmla="*/ 678311 w 4192588"/>
                <a:gd name="connsiteY181" fmla="*/ 712632 h 1332822"/>
                <a:gd name="connsiteX182" fmla="*/ 594314 w 4192588"/>
                <a:gd name="connsiteY182" fmla="*/ 780728 h 1332822"/>
                <a:gd name="connsiteX183" fmla="*/ 697329 w 4192588"/>
                <a:gd name="connsiteY183" fmla="*/ 791814 h 1332822"/>
                <a:gd name="connsiteX184" fmla="*/ 662462 w 4192588"/>
                <a:gd name="connsiteY184" fmla="*/ 847241 h 1332822"/>
                <a:gd name="connsiteX185" fmla="*/ 529336 w 4192588"/>
                <a:gd name="connsiteY185" fmla="*/ 874163 h 1332822"/>
                <a:gd name="connsiteX186" fmla="*/ 599069 w 4192588"/>
                <a:gd name="connsiteY186" fmla="*/ 918504 h 1332822"/>
                <a:gd name="connsiteX187" fmla="*/ 944563 w 4192588"/>
                <a:gd name="connsiteY187" fmla="*/ 904251 h 1332822"/>
                <a:gd name="connsiteX188" fmla="*/ 931885 w 4192588"/>
                <a:gd name="connsiteY188" fmla="*/ 985016 h 1332822"/>
                <a:gd name="connsiteX189" fmla="*/ 676726 w 4192588"/>
                <a:gd name="connsiteY189" fmla="*/ 991351 h 1332822"/>
                <a:gd name="connsiteX190" fmla="*/ 603823 w 4192588"/>
                <a:gd name="connsiteY190" fmla="*/ 1005604 h 1332822"/>
                <a:gd name="connsiteX191" fmla="*/ 584805 w 4192588"/>
                <a:gd name="connsiteY191" fmla="*/ 1019856 h 1332822"/>
                <a:gd name="connsiteX192" fmla="*/ 561033 w 4192588"/>
                <a:gd name="connsiteY192" fmla="*/ 1114874 h 1332822"/>
                <a:gd name="connsiteX193" fmla="*/ 568957 w 4192588"/>
                <a:gd name="connsiteY193" fmla="*/ 1113291 h 1332822"/>
                <a:gd name="connsiteX194" fmla="*/ 670386 w 4192588"/>
                <a:gd name="connsiteY194" fmla="*/ 1095870 h 1332822"/>
                <a:gd name="connsiteX195" fmla="*/ 803513 w 4192588"/>
                <a:gd name="connsiteY195" fmla="*/ 1175052 h 1332822"/>
                <a:gd name="connsiteX196" fmla="*/ 741704 w 4192588"/>
                <a:gd name="connsiteY196" fmla="*/ 1216227 h 1332822"/>
                <a:gd name="connsiteX197" fmla="*/ 584805 w 4192588"/>
                <a:gd name="connsiteY197" fmla="*/ 1201974 h 1332822"/>
                <a:gd name="connsiteX198" fmla="*/ 632350 w 4192588"/>
                <a:gd name="connsiteY198" fmla="*/ 1156049 h 1332822"/>
                <a:gd name="connsiteX199" fmla="*/ 565787 w 4192588"/>
                <a:gd name="connsiteY199" fmla="*/ 1119625 h 1332822"/>
                <a:gd name="connsiteX200" fmla="*/ 561033 w 4192588"/>
                <a:gd name="connsiteY200" fmla="*/ 1137045 h 1332822"/>
                <a:gd name="connsiteX201" fmla="*/ 559448 w 4192588"/>
                <a:gd name="connsiteY201" fmla="*/ 1255817 h 1332822"/>
                <a:gd name="connsiteX202" fmla="*/ 534090 w 4192588"/>
                <a:gd name="connsiteY202" fmla="*/ 1285906 h 1332822"/>
                <a:gd name="connsiteX203" fmla="*/ 481791 w 4192588"/>
                <a:gd name="connsiteY203" fmla="*/ 1298575 h 1332822"/>
                <a:gd name="connsiteX204" fmla="*/ 434246 w 4192588"/>
                <a:gd name="connsiteY204" fmla="*/ 1233646 h 1332822"/>
                <a:gd name="connsiteX205" fmla="*/ 478621 w 4192588"/>
                <a:gd name="connsiteY205" fmla="*/ 1026191 h 1332822"/>
                <a:gd name="connsiteX206" fmla="*/ 114108 w 4192588"/>
                <a:gd name="connsiteY206" fmla="*/ 1103789 h 1332822"/>
                <a:gd name="connsiteX207" fmla="*/ 0 w 4192588"/>
                <a:gd name="connsiteY207" fmla="*/ 1064198 h 1332822"/>
                <a:gd name="connsiteX208" fmla="*/ 462773 w 4192588"/>
                <a:gd name="connsiteY208" fmla="*/ 940675 h 1332822"/>
                <a:gd name="connsiteX209" fmla="*/ 475451 w 4192588"/>
                <a:gd name="connsiteY209" fmla="*/ 891582 h 1332822"/>
                <a:gd name="connsiteX210" fmla="*/ 399379 w 4192588"/>
                <a:gd name="connsiteY210" fmla="*/ 889999 h 1332822"/>
                <a:gd name="connsiteX211" fmla="*/ 434246 w 4192588"/>
                <a:gd name="connsiteY211" fmla="*/ 839323 h 1332822"/>
                <a:gd name="connsiteX212" fmla="*/ 518242 w 4192588"/>
                <a:gd name="connsiteY212" fmla="*/ 798148 h 1332822"/>
                <a:gd name="connsiteX213" fmla="*/ 429491 w 4192588"/>
                <a:gd name="connsiteY213" fmla="*/ 726885 h 1332822"/>
                <a:gd name="connsiteX214" fmla="*/ 502394 w 4192588"/>
                <a:gd name="connsiteY214" fmla="*/ 682544 h 1332822"/>
                <a:gd name="connsiteX215" fmla="*/ 434246 w 4192588"/>
                <a:gd name="connsiteY215" fmla="*/ 652455 h 1332822"/>
                <a:gd name="connsiteX216" fmla="*/ 532506 w 4192588"/>
                <a:gd name="connsiteY216" fmla="*/ 544768 h 1332822"/>
                <a:gd name="connsiteX217" fmla="*/ 399379 w 4192588"/>
                <a:gd name="connsiteY217" fmla="*/ 524181 h 1332822"/>
                <a:gd name="connsiteX218" fmla="*/ 374022 w 4192588"/>
                <a:gd name="connsiteY218" fmla="*/ 853575 h 1332822"/>
                <a:gd name="connsiteX219" fmla="*/ 351834 w 4192588"/>
                <a:gd name="connsiteY219" fmla="*/ 877330 h 1332822"/>
                <a:gd name="connsiteX220" fmla="*/ 293195 w 4192588"/>
                <a:gd name="connsiteY220" fmla="*/ 851992 h 1332822"/>
                <a:gd name="connsiteX221" fmla="*/ 282101 w 4192588"/>
                <a:gd name="connsiteY221" fmla="*/ 788647 h 1332822"/>
                <a:gd name="connsiteX222" fmla="*/ 378776 w 4192588"/>
                <a:gd name="connsiteY222" fmla="*/ 343647 h 1332822"/>
                <a:gd name="connsiteX223" fmla="*/ 204444 w 4192588"/>
                <a:gd name="connsiteY223" fmla="*/ 411743 h 1332822"/>
                <a:gd name="connsiteX224" fmla="*/ 125202 w 4192588"/>
                <a:gd name="connsiteY224" fmla="*/ 354733 h 1332822"/>
                <a:gd name="connsiteX225" fmla="*/ 213953 w 4192588"/>
                <a:gd name="connsiteY225" fmla="*/ 183701 h 1332822"/>
                <a:gd name="connsiteX226" fmla="*/ 321722 w 4192588"/>
                <a:gd name="connsiteY226" fmla="*/ 39591 h 1332822"/>
                <a:gd name="connsiteX227" fmla="*/ 378776 w 4192588"/>
                <a:gd name="connsiteY227" fmla="*/ 0 h 133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4192588" h="1332822">
                  <a:moveTo>
                    <a:pt x="280988" y="1101725"/>
                  </a:moveTo>
                  <a:cubicBezTo>
                    <a:pt x="295275" y="1104870"/>
                    <a:pt x="309563" y="1111159"/>
                    <a:pt x="320675" y="1122166"/>
                  </a:cubicBezTo>
                  <a:cubicBezTo>
                    <a:pt x="338138" y="1141035"/>
                    <a:pt x="350838" y="1166193"/>
                    <a:pt x="368300" y="1186634"/>
                  </a:cubicBezTo>
                  <a:cubicBezTo>
                    <a:pt x="342900" y="1211792"/>
                    <a:pt x="322263" y="1243239"/>
                    <a:pt x="288925" y="1257391"/>
                  </a:cubicBezTo>
                  <a:cubicBezTo>
                    <a:pt x="268288" y="1266825"/>
                    <a:pt x="244475" y="1262108"/>
                    <a:pt x="228600" y="1249529"/>
                  </a:cubicBezTo>
                  <a:cubicBezTo>
                    <a:pt x="215900" y="1230660"/>
                    <a:pt x="217488" y="1208647"/>
                    <a:pt x="222250" y="1188206"/>
                  </a:cubicBezTo>
                  <a:cubicBezTo>
                    <a:pt x="231775" y="1153614"/>
                    <a:pt x="254000" y="1125311"/>
                    <a:pt x="280988" y="1101725"/>
                  </a:cubicBezTo>
                  <a:close/>
                  <a:moveTo>
                    <a:pt x="1620838" y="1028689"/>
                  </a:moveTo>
                  <a:cubicBezTo>
                    <a:pt x="1646238" y="1027113"/>
                    <a:pt x="1665288" y="1047600"/>
                    <a:pt x="1684338" y="1060207"/>
                  </a:cubicBezTo>
                  <a:cubicBezTo>
                    <a:pt x="1747838" y="1101181"/>
                    <a:pt x="1809751" y="1154762"/>
                    <a:pt x="1836738" y="1227254"/>
                  </a:cubicBezTo>
                  <a:cubicBezTo>
                    <a:pt x="1801813" y="1231982"/>
                    <a:pt x="1765301" y="1238285"/>
                    <a:pt x="1730376" y="1243013"/>
                  </a:cubicBezTo>
                  <a:cubicBezTo>
                    <a:pt x="1673225" y="1186280"/>
                    <a:pt x="1638300" y="1110636"/>
                    <a:pt x="1590675" y="1046024"/>
                  </a:cubicBezTo>
                  <a:cubicBezTo>
                    <a:pt x="1600200" y="1038144"/>
                    <a:pt x="1608138" y="1028689"/>
                    <a:pt x="1620838" y="1028689"/>
                  </a:cubicBezTo>
                  <a:close/>
                  <a:moveTo>
                    <a:pt x="1527473" y="549049"/>
                  </a:moveTo>
                  <a:cubicBezTo>
                    <a:pt x="1523604" y="548802"/>
                    <a:pt x="1519635" y="549693"/>
                    <a:pt x="1516063" y="552070"/>
                  </a:cubicBezTo>
                  <a:cubicBezTo>
                    <a:pt x="1493838" y="561579"/>
                    <a:pt x="1466850" y="580596"/>
                    <a:pt x="1470025" y="609122"/>
                  </a:cubicBezTo>
                  <a:cubicBezTo>
                    <a:pt x="1470025" y="620215"/>
                    <a:pt x="1484313" y="620215"/>
                    <a:pt x="1492250" y="620215"/>
                  </a:cubicBezTo>
                  <a:cubicBezTo>
                    <a:pt x="1516063" y="613876"/>
                    <a:pt x="1538288" y="596443"/>
                    <a:pt x="1546226" y="572672"/>
                  </a:cubicBezTo>
                  <a:cubicBezTo>
                    <a:pt x="1549798" y="560786"/>
                    <a:pt x="1539082" y="549792"/>
                    <a:pt x="1527473" y="549049"/>
                  </a:cubicBezTo>
                  <a:close/>
                  <a:moveTo>
                    <a:pt x="1753593" y="335354"/>
                  </a:moveTo>
                  <a:cubicBezTo>
                    <a:pt x="1762126" y="334165"/>
                    <a:pt x="1770857" y="334165"/>
                    <a:pt x="1779588" y="336542"/>
                  </a:cubicBezTo>
                  <a:cubicBezTo>
                    <a:pt x="1801813" y="342881"/>
                    <a:pt x="1820863" y="353975"/>
                    <a:pt x="1843088" y="360314"/>
                  </a:cubicBezTo>
                  <a:cubicBezTo>
                    <a:pt x="1817688" y="409441"/>
                    <a:pt x="1765301" y="439552"/>
                    <a:pt x="1714501" y="455399"/>
                  </a:cubicBezTo>
                  <a:cubicBezTo>
                    <a:pt x="1677988" y="468078"/>
                    <a:pt x="1641476" y="479171"/>
                    <a:pt x="1604963" y="491849"/>
                  </a:cubicBezTo>
                  <a:cubicBezTo>
                    <a:pt x="1627188" y="536222"/>
                    <a:pt x="1682751" y="529883"/>
                    <a:pt x="1722438" y="548901"/>
                  </a:cubicBezTo>
                  <a:cubicBezTo>
                    <a:pt x="1741488" y="556824"/>
                    <a:pt x="1751013" y="575841"/>
                    <a:pt x="1757363" y="596443"/>
                  </a:cubicBezTo>
                  <a:cubicBezTo>
                    <a:pt x="1720851" y="609122"/>
                    <a:pt x="1684338" y="623384"/>
                    <a:pt x="1647826" y="637647"/>
                  </a:cubicBezTo>
                  <a:cubicBezTo>
                    <a:pt x="1638301" y="661419"/>
                    <a:pt x="1627188" y="685190"/>
                    <a:pt x="1617663" y="708962"/>
                  </a:cubicBezTo>
                  <a:cubicBezTo>
                    <a:pt x="1644651" y="712131"/>
                    <a:pt x="1673226" y="710546"/>
                    <a:pt x="1700213" y="713716"/>
                  </a:cubicBezTo>
                  <a:cubicBezTo>
                    <a:pt x="1717676" y="715301"/>
                    <a:pt x="1735138" y="721640"/>
                    <a:pt x="1746251" y="735903"/>
                  </a:cubicBezTo>
                  <a:cubicBezTo>
                    <a:pt x="1754188" y="745411"/>
                    <a:pt x="1754188" y="759674"/>
                    <a:pt x="1754188" y="772352"/>
                  </a:cubicBezTo>
                  <a:cubicBezTo>
                    <a:pt x="1703388" y="802463"/>
                    <a:pt x="1643063" y="794539"/>
                    <a:pt x="1587501" y="800878"/>
                  </a:cubicBezTo>
                  <a:cubicBezTo>
                    <a:pt x="1606551" y="824649"/>
                    <a:pt x="1627188" y="848421"/>
                    <a:pt x="1647826" y="872192"/>
                  </a:cubicBezTo>
                  <a:cubicBezTo>
                    <a:pt x="1719263" y="869023"/>
                    <a:pt x="1795463" y="850006"/>
                    <a:pt x="1862138" y="883286"/>
                  </a:cubicBezTo>
                  <a:cubicBezTo>
                    <a:pt x="1858963" y="895964"/>
                    <a:pt x="1855788" y="910227"/>
                    <a:pt x="1852613" y="924490"/>
                  </a:cubicBezTo>
                  <a:cubicBezTo>
                    <a:pt x="1789113" y="949846"/>
                    <a:pt x="1717676" y="930829"/>
                    <a:pt x="1652588" y="951430"/>
                  </a:cubicBezTo>
                  <a:cubicBezTo>
                    <a:pt x="1625601" y="959354"/>
                    <a:pt x="1600201" y="979956"/>
                    <a:pt x="1587501" y="1006897"/>
                  </a:cubicBezTo>
                  <a:cubicBezTo>
                    <a:pt x="1552576" y="1095644"/>
                    <a:pt x="1487488" y="1173298"/>
                    <a:pt x="1400175" y="1214502"/>
                  </a:cubicBezTo>
                  <a:cubicBezTo>
                    <a:pt x="1347788" y="1241443"/>
                    <a:pt x="1285875" y="1250951"/>
                    <a:pt x="1227138" y="1239858"/>
                  </a:cubicBezTo>
                  <a:cubicBezTo>
                    <a:pt x="1300163" y="1192315"/>
                    <a:pt x="1377950" y="1151111"/>
                    <a:pt x="1438275" y="1086135"/>
                  </a:cubicBezTo>
                  <a:cubicBezTo>
                    <a:pt x="1470025" y="1051271"/>
                    <a:pt x="1492250" y="1008482"/>
                    <a:pt x="1500188" y="962524"/>
                  </a:cubicBezTo>
                  <a:cubicBezTo>
                    <a:pt x="1423988" y="976787"/>
                    <a:pt x="1347788" y="998973"/>
                    <a:pt x="1273175" y="1022745"/>
                  </a:cubicBezTo>
                  <a:cubicBezTo>
                    <a:pt x="1258888" y="1027499"/>
                    <a:pt x="1244600" y="1032253"/>
                    <a:pt x="1230313" y="1030669"/>
                  </a:cubicBezTo>
                  <a:cubicBezTo>
                    <a:pt x="1209675" y="1029084"/>
                    <a:pt x="1190625" y="1019575"/>
                    <a:pt x="1171575" y="1008482"/>
                  </a:cubicBezTo>
                  <a:cubicBezTo>
                    <a:pt x="1177925" y="995804"/>
                    <a:pt x="1185863" y="983126"/>
                    <a:pt x="1198563" y="975202"/>
                  </a:cubicBezTo>
                  <a:cubicBezTo>
                    <a:pt x="1225550" y="959354"/>
                    <a:pt x="1257300" y="953015"/>
                    <a:pt x="1287463" y="945091"/>
                  </a:cubicBezTo>
                  <a:cubicBezTo>
                    <a:pt x="1357313" y="927659"/>
                    <a:pt x="1427163" y="908642"/>
                    <a:pt x="1497013" y="891209"/>
                  </a:cubicBezTo>
                  <a:cubicBezTo>
                    <a:pt x="1516063" y="857929"/>
                    <a:pt x="1536700" y="824649"/>
                    <a:pt x="1555751" y="791369"/>
                  </a:cubicBezTo>
                  <a:cubicBezTo>
                    <a:pt x="1503363" y="800878"/>
                    <a:pt x="1452563" y="821480"/>
                    <a:pt x="1400175" y="821480"/>
                  </a:cubicBezTo>
                  <a:cubicBezTo>
                    <a:pt x="1379538" y="821480"/>
                    <a:pt x="1360488" y="815141"/>
                    <a:pt x="1341438" y="808802"/>
                  </a:cubicBezTo>
                  <a:cubicBezTo>
                    <a:pt x="1404938" y="769183"/>
                    <a:pt x="1482725" y="742242"/>
                    <a:pt x="1524000" y="674097"/>
                  </a:cubicBezTo>
                  <a:cubicBezTo>
                    <a:pt x="1481138" y="674097"/>
                    <a:pt x="1443038" y="699453"/>
                    <a:pt x="1400175" y="696284"/>
                  </a:cubicBezTo>
                  <a:cubicBezTo>
                    <a:pt x="1384300" y="696284"/>
                    <a:pt x="1373188" y="685190"/>
                    <a:pt x="1365250" y="674097"/>
                  </a:cubicBezTo>
                  <a:cubicBezTo>
                    <a:pt x="1390650" y="596443"/>
                    <a:pt x="1463675" y="552070"/>
                    <a:pt x="1516063" y="493434"/>
                  </a:cubicBezTo>
                  <a:cubicBezTo>
                    <a:pt x="1454150" y="507697"/>
                    <a:pt x="1395413" y="526714"/>
                    <a:pt x="1333500" y="537807"/>
                  </a:cubicBezTo>
                  <a:cubicBezTo>
                    <a:pt x="1341438" y="515620"/>
                    <a:pt x="1352550" y="495019"/>
                    <a:pt x="1362075" y="474417"/>
                  </a:cubicBezTo>
                  <a:cubicBezTo>
                    <a:pt x="1484313" y="431628"/>
                    <a:pt x="1603376" y="374576"/>
                    <a:pt x="1728788" y="341296"/>
                  </a:cubicBezTo>
                  <a:cubicBezTo>
                    <a:pt x="1736726" y="338919"/>
                    <a:pt x="1745060" y="336542"/>
                    <a:pt x="1753593" y="335354"/>
                  </a:cubicBezTo>
                  <a:close/>
                  <a:moveTo>
                    <a:pt x="2584441" y="180833"/>
                  </a:moveTo>
                  <a:cubicBezTo>
                    <a:pt x="2600859" y="181055"/>
                    <a:pt x="2616607" y="190850"/>
                    <a:pt x="2629682" y="201534"/>
                  </a:cubicBezTo>
                  <a:cubicBezTo>
                    <a:pt x="2670886" y="231610"/>
                    <a:pt x="2704167" y="279097"/>
                    <a:pt x="2710506" y="331333"/>
                  </a:cubicBezTo>
                  <a:cubicBezTo>
                    <a:pt x="2697828" y="402564"/>
                    <a:pt x="2659793" y="465881"/>
                    <a:pt x="2642360" y="535529"/>
                  </a:cubicBezTo>
                  <a:cubicBezTo>
                    <a:pt x="2683564" y="529197"/>
                    <a:pt x="2727939" y="519700"/>
                    <a:pt x="2769143" y="533946"/>
                  </a:cubicBezTo>
                  <a:cubicBezTo>
                    <a:pt x="2805593" y="546609"/>
                    <a:pt x="2816687" y="602011"/>
                    <a:pt x="2791330" y="630503"/>
                  </a:cubicBezTo>
                  <a:cubicBezTo>
                    <a:pt x="2765973" y="657413"/>
                    <a:pt x="2726354" y="658996"/>
                    <a:pt x="2693073" y="665328"/>
                  </a:cubicBezTo>
                  <a:cubicBezTo>
                    <a:pt x="2661377" y="671659"/>
                    <a:pt x="2628097" y="677991"/>
                    <a:pt x="2605910" y="703317"/>
                  </a:cubicBezTo>
                  <a:cubicBezTo>
                    <a:pt x="2575799" y="738141"/>
                    <a:pt x="2566290" y="785629"/>
                    <a:pt x="2545688" y="828367"/>
                  </a:cubicBezTo>
                  <a:cubicBezTo>
                    <a:pt x="2567875" y="833116"/>
                    <a:pt x="2588477" y="841031"/>
                    <a:pt x="2605910" y="856860"/>
                  </a:cubicBezTo>
                  <a:cubicBezTo>
                    <a:pt x="2653454" y="899598"/>
                    <a:pt x="2674056" y="964498"/>
                    <a:pt x="2718430" y="1010402"/>
                  </a:cubicBezTo>
                  <a:cubicBezTo>
                    <a:pt x="2735862" y="1029397"/>
                    <a:pt x="2761219" y="1040478"/>
                    <a:pt x="2783406" y="1054724"/>
                  </a:cubicBezTo>
                  <a:cubicBezTo>
                    <a:pt x="2880078" y="1114875"/>
                    <a:pt x="2984674" y="1159196"/>
                    <a:pt x="3086100" y="1213015"/>
                  </a:cubicBezTo>
                  <a:cubicBezTo>
                    <a:pt x="3070252" y="1239925"/>
                    <a:pt x="3043311" y="1260503"/>
                    <a:pt x="3013200" y="1263669"/>
                  </a:cubicBezTo>
                  <a:cubicBezTo>
                    <a:pt x="2962487" y="1270000"/>
                    <a:pt x="2914943" y="1254171"/>
                    <a:pt x="2867400" y="1241508"/>
                  </a:cubicBezTo>
                  <a:cubicBezTo>
                    <a:pt x="2799254" y="1225679"/>
                    <a:pt x="2737447" y="1189272"/>
                    <a:pt x="2691488" y="1138618"/>
                  </a:cubicBezTo>
                  <a:cubicBezTo>
                    <a:pt x="2624927" y="1073719"/>
                    <a:pt x="2580553" y="991407"/>
                    <a:pt x="2531425" y="913845"/>
                  </a:cubicBezTo>
                  <a:cubicBezTo>
                    <a:pt x="2525086" y="917011"/>
                    <a:pt x="2513992" y="913845"/>
                    <a:pt x="2509238" y="921759"/>
                  </a:cubicBezTo>
                  <a:cubicBezTo>
                    <a:pt x="2472788" y="973995"/>
                    <a:pt x="2436338" y="1027814"/>
                    <a:pt x="2390379" y="1073719"/>
                  </a:cubicBezTo>
                  <a:cubicBezTo>
                    <a:pt x="2331742" y="1138618"/>
                    <a:pt x="2249333" y="1187689"/>
                    <a:pt x="2159000" y="1189272"/>
                  </a:cubicBezTo>
                  <a:cubicBezTo>
                    <a:pt x="2266766" y="1100628"/>
                    <a:pt x="2365022" y="996156"/>
                    <a:pt x="2423660" y="867940"/>
                  </a:cubicBezTo>
                  <a:cubicBezTo>
                    <a:pt x="2441092" y="831533"/>
                    <a:pt x="2453770" y="791960"/>
                    <a:pt x="2463279" y="752388"/>
                  </a:cubicBezTo>
                  <a:cubicBezTo>
                    <a:pt x="2414151" y="763468"/>
                    <a:pt x="2361853" y="779297"/>
                    <a:pt x="2312725" y="765051"/>
                  </a:cubicBezTo>
                  <a:cubicBezTo>
                    <a:pt x="2288953" y="760302"/>
                    <a:pt x="2266766" y="746056"/>
                    <a:pt x="2250918" y="728644"/>
                  </a:cubicBezTo>
                  <a:cubicBezTo>
                    <a:pt x="2265181" y="701734"/>
                    <a:pt x="2277859" y="673242"/>
                    <a:pt x="2292122" y="644750"/>
                  </a:cubicBezTo>
                  <a:cubicBezTo>
                    <a:pt x="2363438" y="624172"/>
                    <a:pt x="2442677" y="619423"/>
                    <a:pt x="2502899" y="571936"/>
                  </a:cubicBezTo>
                  <a:cubicBezTo>
                    <a:pt x="2517162" y="499122"/>
                    <a:pt x="2517162" y="423142"/>
                    <a:pt x="2526671" y="348745"/>
                  </a:cubicBezTo>
                  <a:cubicBezTo>
                    <a:pt x="2513992" y="321836"/>
                    <a:pt x="2501314" y="296509"/>
                    <a:pt x="2488636" y="269600"/>
                  </a:cubicBezTo>
                  <a:cubicBezTo>
                    <a:pt x="2512408" y="239524"/>
                    <a:pt x="2528255" y="198369"/>
                    <a:pt x="2567875" y="184122"/>
                  </a:cubicBezTo>
                  <a:cubicBezTo>
                    <a:pt x="2573422" y="181748"/>
                    <a:pt x="2578969" y="180759"/>
                    <a:pt x="2584441" y="180833"/>
                  </a:cubicBezTo>
                  <a:close/>
                  <a:moveTo>
                    <a:pt x="3505200" y="173021"/>
                  </a:moveTo>
                  <a:cubicBezTo>
                    <a:pt x="3530600" y="169863"/>
                    <a:pt x="3562350" y="180917"/>
                    <a:pt x="3571875" y="207761"/>
                  </a:cubicBezTo>
                  <a:cubicBezTo>
                    <a:pt x="3579813" y="261451"/>
                    <a:pt x="3592513" y="316719"/>
                    <a:pt x="3586163" y="371988"/>
                  </a:cubicBezTo>
                  <a:cubicBezTo>
                    <a:pt x="3582988" y="401991"/>
                    <a:pt x="3570288" y="431994"/>
                    <a:pt x="3544888" y="449364"/>
                  </a:cubicBezTo>
                  <a:cubicBezTo>
                    <a:pt x="3533775" y="458838"/>
                    <a:pt x="3519488" y="463576"/>
                    <a:pt x="3505200" y="468313"/>
                  </a:cubicBezTo>
                  <a:cubicBezTo>
                    <a:pt x="3478213" y="443047"/>
                    <a:pt x="3465513" y="406728"/>
                    <a:pt x="3462338" y="371988"/>
                  </a:cubicBezTo>
                  <a:cubicBezTo>
                    <a:pt x="3457575" y="315140"/>
                    <a:pt x="3468688" y="258293"/>
                    <a:pt x="3459163" y="203024"/>
                  </a:cubicBezTo>
                  <a:cubicBezTo>
                    <a:pt x="3473450" y="190391"/>
                    <a:pt x="3484563" y="173021"/>
                    <a:pt x="3505200" y="173021"/>
                  </a:cubicBezTo>
                  <a:close/>
                  <a:moveTo>
                    <a:pt x="4075716" y="18542"/>
                  </a:moveTo>
                  <a:cubicBezTo>
                    <a:pt x="4111075" y="17132"/>
                    <a:pt x="4148216" y="39997"/>
                    <a:pt x="4157724" y="74443"/>
                  </a:cubicBezTo>
                  <a:cubicBezTo>
                    <a:pt x="4164063" y="115620"/>
                    <a:pt x="4152970" y="159965"/>
                    <a:pt x="4129200" y="194807"/>
                  </a:cubicBezTo>
                  <a:cubicBezTo>
                    <a:pt x="4110183" y="221731"/>
                    <a:pt x="4078489" y="235984"/>
                    <a:pt x="4051549" y="253405"/>
                  </a:cubicBezTo>
                  <a:cubicBezTo>
                    <a:pt x="3950127" y="312004"/>
                    <a:pt x="3843952" y="359516"/>
                    <a:pt x="3745700" y="421282"/>
                  </a:cubicBezTo>
                  <a:cubicBezTo>
                    <a:pt x="3836028" y="399109"/>
                    <a:pt x="3927941" y="372186"/>
                    <a:pt x="4021439" y="380105"/>
                  </a:cubicBezTo>
                  <a:cubicBezTo>
                    <a:pt x="4086412" y="386439"/>
                    <a:pt x="4152970" y="413363"/>
                    <a:pt x="4192588" y="467210"/>
                  </a:cubicBezTo>
                  <a:cubicBezTo>
                    <a:pt x="4192588" y="492550"/>
                    <a:pt x="4192588" y="516306"/>
                    <a:pt x="4191003" y="541646"/>
                  </a:cubicBezTo>
                  <a:cubicBezTo>
                    <a:pt x="4164063" y="592325"/>
                    <a:pt x="4105429" y="617665"/>
                    <a:pt x="4049964" y="622416"/>
                  </a:cubicBezTo>
                  <a:cubicBezTo>
                    <a:pt x="4010346" y="627168"/>
                    <a:pt x="3969144" y="622416"/>
                    <a:pt x="3929526" y="617665"/>
                  </a:cubicBezTo>
                  <a:cubicBezTo>
                    <a:pt x="3937450" y="639838"/>
                    <a:pt x="3939034" y="663594"/>
                    <a:pt x="3932696" y="687350"/>
                  </a:cubicBezTo>
                  <a:cubicBezTo>
                    <a:pt x="3916848" y="738029"/>
                    <a:pt x="3877231" y="776039"/>
                    <a:pt x="3859799" y="825135"/>
                  </a:cubicBezTo>
                  <a:cubicBezTo>
                    <a:pt x="3853460" y="840972"/>
                    <a:pt x="3853460" y="858393"/>
                    <a:pt x="3853460" y="874231"/>
                  </a:cubicBezTo>
                  <a:cubicBezTo>
                    <a:pt x="3889908" y="904322"/>
                    <a:pt x="3940619" y="905906"/>
                    <a:pt x="3984991" y="907489"/>
                  </a:cubicBezTo>
                  <a:cubicBezTo>
                    <a:pt x="4034117" y="907489"/>
                    <a:pt x="4086412" y="907489"/>
                    <a:pt x="4129200" y="932829"/>
                  </a:cubicBezTo>
                  <a:cubicBezTo>
                    <a:pt x="4146631" y="943915"/>
                    <a:pt x="4154555" y="966088"/>
                    <a:pt x="4149801" y="985092"/>
                  </a:cubicBezTo>
                  <a:cubicBezTo>
                    <a:pt x="4145047" y="1021518"/>
                    <a:pt x="4111768" y="1056361"/>
                    <a:pt x="4072150" y="1048442"/>
                  </a:cubicBezTo>
                  <a:cubicBezTo>
                    <a:pt x="4007177" y="1043691"/>
                    <a:pt x="3943789" y="1032605"/>
                    <a:pt x="3878815" y="1026270"/>
                  </a:cubicBezTo>
                  <a:cubicBezTo>
                    <a:pt x="3858214" y="1108624"/>
                    <a:pt x="3840782" y="1195730"/>
                    <a:pt x="3788487" y="1265414"/>
                  </a:cubicBezTo>
                  <a:cubicBezTo>
                    <a:pt x="3769470" y="1292338"/>
                    <a:pt x="3744115" y="1314510"/>
                    <a:pt x="3715590" y="1328764"/>
                  </a:cubicBezTo>
                  <a:cubicBezTo>
                    <a:pt x="3685481" y="1339850"/>
                    <a:pt x="3650617" y="1327180"/>
                    <a:pt x="3630016" y="1303424"/>
                  </a:cubicBezTo>
                  <a:cubicBezTo>
                    <a:pt x="3603076" y="1274917"/>
                    <a:pt x="3590398" y="1235323"/>
                    <a:pt x="3580890" y="1198897"/>
                  </a:cubicBezTo>
                  <a:cubicBezTo>
                    <a:pt x="3610999" y="1219486"/>
                    <a:pt x="3642694" y="1241658"/>
                    <a:pt x="3672803" y="1262247"/>
                  </a:cubicBezTo>
                  <a:cubicBezTo>
                    <a:pt x="3721929" y="1194146"/>
                    <a:pt x="3752039" y="1111792"/>
                    <a:pt x="3766301" y="1029437"/>
                  </a:cubicBezTo>
                  <a:cubicBezTo>
                    <a:pt x="3649032" y="1046858"/>
                    <a:pt x="3534933" y="1081700"/>
                    <a:pt x="3417665" y="1080117"/>
                  </a:cubicBezTo>
                  <a:cubicBezTo>
                    <a:pt x="3408157" y="1078533"/>
                    <a:pt x="3398648" y="1081700"/>
                    <a:pt x="3392309" y="1073782"/>
                  </a:cubicBezTo>
                  <a:cubicBezTo>
                    <a:pt x="3366954" y="1054777"/>
                    <a:pt x="3343183" y="1032605"/>
                    <a:pt x="3320998" y="1008849"/>
                  </a:cubicBezTo>
                  <a:cubicBezTo>
                    <a:pt x="3347938" y="986676"/>
                    <a:pt x="3373293" y="953418"/>
                    <a:pt x="3411326" y="950250"/>
                  </a:cubicBezTo>
                  <a:cubicBezTo>
                    <a:pt x="3519086" y="940748"/>
                    <a:pt x="3626847" y="931245"/>
                    <a:pt x="3733022" y="913824"/>
                  </a:cubicBezTo>
                  <a:cubicBezTo>
                    <a:pt x="3723514" y="874231"/>
                    <a:pt x="3728268" y="833054"/>
                    <a:pt x="3745700" y="796628"/>
                  </a:cubicBezTo>
                  <a:cubicBezTo>
                    <a:pt x="3755208" y="771288"/>
                    <a:pt x="3772640" y="749116"/>
                    <a:pt x="3788487" y="728527"/>
                  </a:cubicBezTo>
                  <a:cubicBezTo>
                    <a:pt x="3755208" y="728527"/>
                    <a:pt x="3720344" y="730111"/>
                    <a:pt x="3687065" y="728527"/>
                  </a:cubicBezTo>
                  <a:cubicBezTo>
                    <a:pt x="3669634" y="692101"/>
                    <a:pt x="3656956" y="654091"/>
                    <a:pt x="3644278" y="614498"/>
                  </a:cubicBezTo>
                  <a:cubicBezTo>
                    <a:pt x="3737776" y="603412"/>
                    <a:pt x="3837613" y="584407"/>
                    <a:pt x="3929526" y="616082"/>
                  </a:cubicBezTo>
                  <a:cubicBezTo>
                    <a:pt x="3972313" y="579656"/>
                    <a:pt x="4007177" y="535311"/>
                    <a:pt x="4056303" y="505220"/>
                  </a:cubicBezTo>
                  <a:cubicBezTo>
                    <a:pt x="4015101" y="497301"/>
                    <a:pt x="3972313" y="500469"/>
                    <a:pt x="3931111" y="500469"/>
                  </a:cubicBezTo>
                  <a:cubicBezTo>
                    <a:pt x="3788487" y="506804"/>
                    <a:pt x="3650617" y="549565"/>
                    <a:pt x="3517502" y="601828"/>
                  </a:cubicBezTo>
                  <a:cubicBezTo>
                    <a:pt x="3495316" y="612914"/>
                    <a:pt x="3482638" y="636670"/>
                    <a:pt x="3471545" y="660426"/>
                  </a:cubicBezTo>
                  <a:cubicBezTo>
                    <a:pt x="3458867" y="690517"/>
                    <a:pt x="3452528" y="723776"/>
                    <a:pt x="3439851" y="755450"/>
                  </a:cubicBezTo>
                  <a:cubicBezTo>
                    <a:pt x="3436681" y="760202"/>
                    <a:pt x="3435097" y="766537"/>
                    <a:pt x="3428758" y="768120"/>
                  </a:cubicBezTo>
                  <a:cubicBezTo>
                    <a:pt x="3392309" y="791876"/>
                    <a:pt x="3349522" y="799795"/>
                    <a:pt x="3308320" y="815633"/>
                  </a:cubicBezTo>
                  <a:cubicBezTo>
                    <a:pt x="3290888" y="701603"/>
                    <a:pt x="3341599" y="587574"/>
                    <a:pt x="3417665" y="506804"/>
                  </a:cubicBezTo>
                  <a:cubicBezTo>
                    <a:pt x="3468376" y="509971"/>
                    <a:pt x="3519086" y="502052"/>
                    <a:pt x="3565043" y="478296"/>
                  </a:cubicBezTo>
                  <a:cubicBezTo>
                    <a:pt x="3630016" y="448205"/>
                    <a:pt x="3685481" y="402277"/>
                    <a:pt x="3744115" y="361100"/>
                  </a:cubicBezTo>
                  <a:cubicBezTo>
                    <a:pt x="3739361" y="312004"/>
                    <a:pt x="3731437" y="261324"/>
                    <a:pt x="3739361" y="210645"/>
                  </a:cubicBezTo>
                  <a:cubicBezTo>
                    <a:pt x="3742530" y="178970"/>
                    <a:pt x="3756793" y="147295"/>
                    <a:pt x="3778979" y="123539"/>
                  </a:cubicBezTo>
                  <a:cubicBezTo>
                    <a:pt x="3799580" y="118788"/>
                    <a:pt x="3824935" y="118788"/>
                    <a:pt x="3840782" y="136209"/>
                  </a:cubicBezTo>
                  <a:cubicBezTo>
                    <a:pt x="3867722" y="166300"/>
                    <a:pt x="3872477" y="207477"/>
                    <a:pt x="3878815" y="245487"/>
                  </a:cubicBezTo>
                  <a:cubicBezTo>
                    <a:pt x="3927941" y="201142"/>
                    <a:pt x="3981822" y="158381"/>
                    <a:pt x="4008762" y="98199"/>
                  </a:cubicBezTo>
                  <a:cubicBezTo>
                    <a:pt x="4019855" y="74443"/>
                    <a:pt x="4018270" y="44352"/>
                    <a:pt x="4042041" y="28515"/>
                  </a:cubicBezTo>
                  <a:cubicBezTo>
                    <a:pt x="4052341" y="22180"/>
                    <a:pt x="4063930" y="19012"/>
                    <a:pt x="4075716" y="18542"/>
                  </a:cubicBezTo>
                  <a:close/>
                  <a:moveTo>
                    <a:pt x="1782763" y="0"/>
                  </a:moveTo>
                  <a:cubicBezTo>
                    <a:pt x="1846263" y="11067"/>
                    <a:pt x="1889125" y="82213"/>
                    <a:pt x="1873250" y="142292"/>
                  </a:cubicBezTo>
                  <a:cubicBezTo>
                    <a:pt x="1866900" y="167588"/>
                    <a:pt x="1846263" y="183398"/>
                    <a:pt x="1825625" y="194465"/>
                  </a:cubicBezTo>
                  <a:cubicBezTo>
                    <a:pt x="1744663" y="238734"/>
                    <a:pt x="1682750" y="308299"/>
                    <a:pt x="1601788" y="352567"/>
                  </a:cubicBezTo>
                  <a:cubicBezTo>
                    <a:pt x="1571625" y="371540"/>
                    <a:pt x="1535113" y="382607"/>
                    <a:pt x="1500188" y="387350"/>
                  </a:cubicBezTo>
                  <a:cubicBezTo>
                    <a:pt x="1579563" y="300394"/>
                    <a:pt x="1657350" y="208695"/>
                    <a:pt x="1711325" y="102766"/>
                  </a:cubicBezTo>
                  <a:cubicBezTo>
                    <a:pt x="1643063" y="110671"/>
                    <a:pt x="1581150" y="151778"/>
                    <a:pt x="1538288" y="207114"/>
                  </a:cubicBezTo>
                  <a:cubicBezTo>
                    <a:pt x="1517650" y="265611"/>
                    <a:pt x="1504950" y="330433"/>
                    <a:pt x="1468438" y="382607"/>
                  </a:cubicBezTo>
                  <a:cubicBezTo>
                    <a:pt x="1435100" y="368378"/>
                    <a:pt x="1406525" y="339919"/>
                    <a:pt x="1406525" y="301975"/>
                  </a:cubicBezTo>
                  <a:cubicBezTo>
                    <a:pt x="1403350" y="243477"/>
                    <a:pt x="1435100" y="189722"/>
                    <a:pt x="1458913" y="137549"/>
                  </a:cubicBezTo>
                  <a:cubicBezTo>
                    <a:pt x="1482725" y="148616"/>
                    <a:pt x="1504950" y="158102"/>
                    <a:pt x="1528763" y="170750"/>
                  </a:cubicBezTo>
                  <a:cubicBezTo>
                    <a:pt x="1609725" y="109090"/>
                    <a:pt x="1682750" y="30039"/>
                    <a:pt x="1782763" y="0"/>
                  </a:cubicBezTo>
                  <a:close/>
                  <a:moveTo>
                    <a:pt x="378776" y="0"/>
                  </a:moveTo>
                  <a:cubicBezTo>
                    <a:pt x="429491" y="0"/>
                    <a:pt x="475451" y="45925"/>
                    <a:pt x="477036" y="96601"/>
                  </a:cubicBezTo>
                  <a:cubicBezTo>
                    <a:pt x="477036" y="123523"/>
                    <a:pt x="458018" y="145694"/>
                    <a:pt x="439000" y="161530"/>
                  </a:cubicBezTo>
                  <a:cubicBezTo>
                    <a:pt x="389870" y="202704"/>
                    <a:pt x="331231" y="231210"/>
                    <a:pt x="286856" y="278718"/>
                  </a:cubicBezTo>
                  <a:cubicBezTo>
                    <a:pt x="293195" y="283469"/>
                    <a:pt x="299534" y="286637"/>
                    <a:pt x="305874" y="291387"/>
                  </a:cubicBezTo>
                  <a:cubicBezTo>
                    <a:pt x="427906" y="247046"/>
                    <a:pt x="530921" y="161530"/>
                    <a:pt x="649783" y="112437"/>
                  </a:cubicBezTo>
                  <a:cubicBezTo>
                    <a:pt x="683065" y="98185"/>
                    <a:pt x="716347" y="129857"/>
                    <a:pt x="722686" y="161530"/>
                  </a:cubicBezTo>
                  <a:cubicBezTo>
                    <a:pt x="729025" y="182117"/>
                    <a:pt x="724271" y="209039"/>
                    <a:pt x="702083" y="218541"/>
                  </a:cubicBezTo>
                  <a:cubicBezTo>
                    <a:pt x="659293" y="237544"/>
                    <a:pt x="613332" y="250213"/>
                    <a:pt x="570542" y="270800"/>
                  </a:cubicBezTo>
                  <a:cubicBezTo>
                    <a:pt x="542015" y="283469"/>
                    <a:pt x="515072" y="302473"/>
                    <a:pt x="491300" y="324644"/>
                  </a:cubicBezTo>
                  <a:cubicBezTo>
                    <a:pt x="446924" y="370569"/>
                    <a:pt x="434246" y="435498"/>
                    <a:pt x="413643" y="494092"/>
                  </a:cubicBezTo>
                  <a:cubicBezTo>
                    <a:pt x="446924" y="473505"/>
                    <a:pt x="480206" y="452917"/>
                    <a:pt x="515072" y="432330"/>
                  </a:cubicBezTo>
                  <a:cubicBezTo>
                    <a:pt x="521412" y="384821"/>
                    <a:pt x="535675" y="335729"/>
                    <a:pt x="557863" y="291387"/>
                  </a:cubicBezTo>
                  <a:cubicBezTo>
                    <a:pt x="581635" y="299306"/>
                    <a:pt x="606993" y="305640"/>
                    <a:pt x="630765" y="313558"/>
                  </a:cubicBezTo>
                  <a:cubicBezTo>
                    <a:pt x="645029" y="330978"/>
                    <a:pt x="645029" y="359483"/>
                    <a:pt x="668802" y="370569"/>
                  </a:cubicBezTo>
                  <a:cubicBezTo>
                    <a:pt x="687820" y="381654"/>
                    <a:pt x="706838" y="394323"/>
                    <a:pt x="725856" y="405409"/>
                  </a:cubicBezTo>
                  <a:cubicBezTo>
                    <a:pt x="725856" y="416494"/>
                    <a:pt x="727441" y="427579"/>
                    <a:pt x="722686" y="435498"/>
                  </a:cubicBezTo>
                  <a:cubicBezTo>
                    <a:pt x="706838" y="468754"/>
                    <a:pt x="667217" y="481423"/>
                    <a:pt x="649783" y="513095"/>
                  </a:cubicBezTo>
                  <a:cubicBezTo>
                    <a:pt x="643444" y="524181"/>
                    <a:pt x="646614" y="535266"/>
                    <a:pt x="648199" y="546352"/>
                  </a:cubicBezTo>
                  <a:cubicBezTo>
                    <a:pt x="668802" y="552686"/>
                    <a:pt x="689404" y="560604"/>
                    <a:pt x="710007" y="568522"/>
                  </a:cubicBezTo>
                  <a:cubicBezTo>
                    <a:pt x="687820" y="597028"/>
                    <a:pt x="665632" y="623949"/>
                    <a:pt x="641859" y="649287"/>
                  </a:cubicBezTo>
                  <a:cubicBezTo>
                    <a:pt x="649783" y="657205"/>
                    <a:pt x="664047" y="658789"/>
                    <a:pt x="673556" y="668291"/>
                  </a:cubicBezTo>
                  <a:cubicBezTo>
                    <a:pt x="686235" y="679376"/>
                    <a:pt x="687820" y="698380"/>
                    <a:pt x="678311" y="712632"/>
                  </a:cubicBezTo>
                  <a:cubicBezTo>
                    <a:pt x="657708" y="742721"/>
                    <a:pt x="624426" y="761725"/>
                    <a:pt x="594314" y="780728"/>
                  </a:cubicBezTo>
                  <a:cubicBezTo>
                    <a:pt x="627596" y="783896"/>
                    <a:pt x="662462" y="787063"/>
                    <a:pt x="697329" y="791814"/>
                  </a:cubicBezTo>
                  <a:cubicBezTo>
                    <a:pt x="692574" y="813985"/>
                    <a:pt x="683065" y="836155"/>
                    <a:pt x="662462" y="847241"/>
                  </a:cubicBezTo>
                  <a:cubicBezTo>
                    <a:pt x="622841" y="872579"/>
                    <a:pt x="573711" y="867828"/>
                    <a:pt x="529336" y="874163"/>
                  </a:cubicBezTo>
                  <a:cubicBezTo>
                    <a:pt x="549939" y="889999"/>
                    <a:pt x="570542" y="915337"/>
                    <a:pt x="599069" y="918504"/>
                  </a:cubicBezTo>
                  <a:cubicBezTo>
                    <a:pt x="713177" y="904251"/>
                    <a:pt x="828870" y="883664"/>
                    <a:pt x="944563" y="904251"/>
                  </a:cubicBezTo>
                  <a:cubicBezTo>
                    <a:pt x="939809" y="931173"/>
                    <a:pt x="936639" y="958095"/>
                    <a:pt x="931885" y="985016"/>
                  </a:cubicBezTo>
                  <a:cubicBezTo>
                    <a:pt x="847888" y="978682"/>
                    <a:pt x="760722" y="975515"/>
                    <a:pt x="676726" y="991351"/>
                  </a:cubicBezTo>
                  <a:cubicBezTo>
                    <a:pt x="651368" y="994518"/>
                    <a:pt x="627596" y="1002436"/>
                    <a:pt x="603823" y="1005604"/>
                  </a:cubicBezTo>
                  <a:cubicBezTo>
                    <a:pt x="595899" y="1007187"/>
                    <a:pt x="587975" y="1011938"/>
                    <a:pt x="584805" y="1019856"/>
                  </a:cubicBezTo>
                  <a:cubicBezTo>
                    <a:pt x="570542" y="1049945"/>
                    <a:pt x="562617" y="1081618"/>
                    <a:pt x="561033" y="1114874"/>
                  </a:cubicBezTo>
                  <a:cubicBezTo>
                    <a:pt x="562617" y="1114874"/>
                    <a:pt x="567372" y="1114874"/>
                    <a:pt x="568957" y="1113291"/>
                  </a:cubicBezTo>
                  <a:cubicBezTo>
                    <a:pt x="599069" y="1095870"/>
                    <a:pt x="635520" y="1089536"/>
                    <a:pt x="670386" y="1095870"/>
                  </a:cubicBezTo>
                  <a:cubicBezTo>
                    <a:pt x="722686" y="1103789"/>
                    <a:pt x="768646" y="1135461"/>
                    <a:pt x="803513" y="1175052"/>
                  </a:cubicBezTo>
                  <a:cubicBezTo>
                    <a:pt x="787664" y="1194056"/>
                    <a:pt x="767061" y="1209892"/>
                    <a:pt x="741704" y="1216227"/>
                  </a:cubicBezTo>
                  <a:cubicBezTo>
                    <a:pt x="689404" y="1230479"/>
                    <a:pt x="637105" y="1213059"/>
                    <a:pt x="584805" y="1201974"/>
                  </a:cubicBezTo>
                  <a:cubicBezTo>
                    <a:pt x="600654" y="1186138"/>
                    <a:pt x="618087" y="1171885"/>
                    <a:pt x="632350" y="1156049"/>
                  </a:cubicBezTo>
                  <a:cubicBezTo>
                    <a:pt x="611747" y="1143380"/>
                    <a:pt x="587975" y="1133878"/>
                    <a:pt x="565787" y="1119625"/>
                  </a:cubicBezTo>
                  <a:cubicBezTo>
                    <a:pt x="562617" y="1124376"/>
                    <a:pt x="559448" y="1130711"/>
                    <a:pt x="561033" y="1137045"/>
                  </a:cubicBezTo>
                  <a:cubicBezTo>
                    <a:pt x="561033" y="1176636"/>
                    <a:pt x="564202" y="1216227"/>
                    <a:pt x="559448" y="1255817"/>
                  </a:cubicBezTo>
                  <a:cubicBezTo>
                    <a:pt x="557863" y="1270070"/>
                    <a:pt x="546769" y="1282739"/>
                    <a:pt x="534090" y="1285906"/>
                  </a:cubicBezTo>
                  <a:cubicBezTo>
                    <a:pt x="516657" y="1292241"/>
                    <a:pt x="499224" y="1295408"/>
                    <a:pt x="481791" y="1298575"/>
                  </a:cubicBezTo>
                  <a:cubicBezTo>
                    <a:pt x="462773" y="1279572"/>
                    <a:pt x="450094" y="1255817"/>
                    <a:pt x="434246" y="1233646"/>
                  </a:cubicBezTo>
                  <a:cubicBezTo>
                    <a:pt x="472282" y="1171885"/>
                    <a:pt x="470697" y="1095870"/>
                    <a:pt x="478621" y="1026191"/>
                  </a:cubicBezTo>
                  <a:cubicBezTo>
                    <a:pt x="355004" y="1037276"/>
                    <a:pt x="232971" y="1068949"/>
                    <a:pt x="114108" y="1103789"/>
                  </a:cubicBezTo>
                  <a:cubicBezTo>
                    <a:pt x="71317" y="1111707"/>
                    <a:pt x="31696" y="1087952"/>
                    <a:pt x="0" y="1064198"/>
                  </a:cubicBezTo>
                  <a:cubicBezTo>
                    <a:pt x="144220" y="989767"/>
                    <a:pt x="307459" y="978682"/>
                    <a:pt x="462773" y="940675"/>
                  </a:cubicBezTo>
                  <a:cubicBezTo>
                    <a:pt x="465942" y="924839"/>
                    <a:pt x="470697" y="907419"/>
                    <a:pt x="475451" y="891582"/>
                  </a:cubicBezTo>
                  <a:cubicBezTo>
                    <a:pt x="450094" y="889999"/>
                    <a:pt x="424737" y="889999"/>
                    <a:pt x="399379" y="889999"/>
                  </a:cubicBezTo>
                  <a:cubicBezTo>
                    <a:pt x="405719" y="869412"/>
                    <a:pt x="416812" y="851992"/>
                    <a:pt x="434246" y="839323"/>
                  </a:cubicBezTo>
                  <a:cubicBezTo>
                    <a:pt x="459603" y="820319"/>
                    <a:pt x="489715" y="810817"/>
                    <a:pt x="518242" y="798148"/>
                  </a:cubicBezTo>
                  <a:cubicBezTo>
                    <a:pt x="488130" y="774394"/>
                    <a:pt x="458018" y="750640"/>
                    <a:pt x="429491" y="726885"/>
                  </a:cubicBezTo>
                  <a:cubicBezTo>
                    <a:pt x="454849" y="712632"/>
                    <a:pt x="478621" y="696796"/>
                    <a:pt x="502394" y="682544"/>
                  </a:cubicBezTo>
                  <a:cubicBezTo>
                    <a:pt x="480206" y="671458"/>
                    <a:pt x="456433" y="661956"/>
                    <a:pt x="434246" y="652455"/>
                  </a:cubicBezTo>
                  <a:cubicBezTo>
                    <a:pt x="469112" y="619198"/>
                    <a:pt x="503978" y="584359"/>
                    <a:pt x="532506" y="544768"/>
                  </a:cubicBezTo>
                  <a:cubicBezTo>
                    <a:pt x="486545" y="544768"/>
                    <a:pt x="442170" y="538433"/>
                    <a:pt x="399379" y="524181"/>
                  </a:cubicBezTo>
                  <a:cubicBezTo>
                    <a:pt x="375607" y="631867"/>
                    <a:pt x="402549" y="745889"/>
                    <a:pt x="374022" y="853575"/>
                  </a:cubicBezTo>
                  <a:cubicBezTo>
                    <a:pt x="372437" y="864661"/>
                    <a:pt x="364513" y="875746"/>
                    <a:pt x="351834" y="877330"/>
                  </a:cubicBezTo>
                  <a:cubicBezTo>
                    <a:pt x="329646" y="882081"/>
                    <a:pt x="305874" y="869412"/>
                    <a:pt x="293195" y="851992"/>
                  </a:cubicBezTo>
                  <a:cubicBezTo>
                    <a:pt x="277347" y="834572"/>
                    <a:pt x="283686" y="809234"/>
                    <a:pt x="282101" y="788647"/>
                  </a:cubicBezTo>
                  <a:cubicBezTo>
                    <a:pt x="282101" y="636618"/>
                    <a:pt x="299534" y="476672"/>
                    <a:pt x="378776" y="343647"/>
                  </a:cubicBezTo>
                  <a:cubicBezTo>
                    <a:pt x="321722" y="367402"/>
                    <a:pt x="267838" y="405409"/>
                    <a:pt x="204444" y="411743"/>
                  </a:cubicBezTo>
                  <a:cubicBezTo>
                    <a:pt x="167993" y="418078"/>
                    <a:pt x="133126" y="389572"/>
                    <a:pt x="125202" y="354733"/>
                  </a:cubicBezTo>
                  <a:cubicBezTo>
                    <a:pt x="136296" y="289804"/>
                    <a:pt x="174332" y="234377"/>
                    <a:pt x="213953" y="183701"/>
                  </a:cubicBezTo>
                  <a:cubicBezTo>
                    <a:pt x="250405" y="136192"/>
                    <a:pt x="290025" y="91850"/>
                    <a:pt x="321722" y="39591"/>
                  </a:cubicBezTo>
                  <a:cubicBezTo>
                    <a:pt x="332816" y="19003"/>
                    <a:pt x="353419" y="0"/>
                    <a:pt x="378776" y="0"/>
                  </a:cubicBezTo>
                  <a:close/>
                </a:path>
              </a:pathLst>
            </a:custGeom>
            <a:solidFill>
              <a:srgbClr val="D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iṥlíḋe"/>
            <p:cNvSpPr/>
            <p:nvPr/>
          </p:nvSpPr>
          <p:spPr bwMode="auto">
            <a:xfrm>
              <a:off x="4281488" y="3906838"/>
              <a:ext cx="58738" cy="57150"/>
            </a:xfrm>
            <a:custGeom>
              <a:avLst/>
              <a:gdLst>
                <a:gd name="T0" fmla="*/ 0 w 37"/>
                <a:gd name="T1" fmla="*/ 13 h 37"/>
                <a:gd name="T2" fmla="*/ 18 w 37"/>
                <a:gd name="T3" fmla="*/ 0 h 37"/>
                <a:gd name="T4" fmla="*/ 35 w 37"/>
                <a:gd name="T5" fmla="*/ 20 h 37"/>
                <a:gd name="T6" fmla="*/ 24 w 37"/>
                <a:gd name="T7" fmla="*/ 37 h 37"/>
                <a:gd name="T8" fmla="*/ 0 w 37"/>
                <a:gd name="T9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0" y="13"/>
                  </a:moveTo>
                  <a:cubicBezTo>
                    <a:pt x="5" y="8"/>
                    <a:pt x="11" y="2"/>
                    <a:pt x="18" y="0"/>
                  </a:cubicBezTo>
                  <a:cubicBezTo>
                    <a:pt x="28" y="0"/>
                    <a:pt x="37" y="10"/>
                    <a:pt x="35" y="20"/>
                  </a:cubicBezTo>
                  <a:cubicBezTo>
                    <a:pt x="33" y="27"/>
                    <a:pt x="28" y="32"/>
                    <a:pt x="24" y="37"/>
                  </a:cubicBezTo>
                  <a:cubicBezTo>
                    <a:pt x="15" y="30"/>
                    <a:pt x="7" y="22"/>
                    <a:pt x="0" y="13"/>
                  </a:cubicBezTo>
                  <a:close/>
                </a:path>
              </a:pathLst>
            </a:custGeom>
            <a:solidFill>
              <a:srgbClr val="D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1" name="文本占位符 8"/>
          <p:cNvSpPr txBox="1"/>
          <p:nvPr/>
        </p:nvSpPr>
        <p:spPr>
          <a:xfrm>
            <a:off x="0" y="4011922"/>
            <a:ext cx="12191999" cy="76835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4400" b="1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多模态遥感通用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模型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672114" y="5050971"/>
            <a:ext cx="4847771" cy="5950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2025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11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日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3085" y="928370"/>
            <a:ext cx="4363085" cy="2550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073785"/>
            <a:ext cx="5451475" cy="538607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280035" y="928370"/>
            <a:ext cx="5815330" cy="581914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基于频率光谱注意力的可变形卷积操作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2881" y="934720"/>
            <a:ext cx="11541759" cy="755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325" y="1073785"/>
            <a:ext cx="542925" cy="52705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基于频率光谱注意力的双分支可变形</a:t>
            </a:r>
            <a:r>
              <a:rPr lang="zh-CN" altLang="en-US"/>
              <a:t>卷积</a:t>
            </a:r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356350" y="934085"/>
            <a:ext cx="5672455" cy="254444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290" y="3919220"/>
            <a:ext cx="3076575" cy="476250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356350" y="3895090"/>
            <a:ext cx="5672455" cy="49784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085" y="4953000"/>
            <a:ext cx="4467225" cy="704850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6356350" y="4966970"/>
            <a:ext cx="5672455" cy="69024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085" y="6075680"/>
            <a:ext cx="4324350" cy="733425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6356350" y="6017260"/>
            <a:ext cx="5672455" cy="81470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250305" y="3502660"/>
            <a:ext cx="4466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增强大尺度、高维度图像特征提取能力</a:t>
            </a:r>
            <a:endParaRPr lang="zh-CN" altLang="en-US" b="1"/>
          </a:p>
        </p:txBody>
      </p:sp>
      <p:sp>
        <p:nvSpPr>
          <p:cNvPr id="29" name="文本框 28"/>
          <p:cNvSpPr txBox="1"/>
          <p:nvPr/>
        </p:nvSpPr>
        <p:spPr>
          <a:xfrm>
            <a:off x="6356350" y="4333875"/>
            <a:ext cx="5160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使用离散</a:t>
            </a:r>
            <a:r>
              <a:rPr lang="zh-CN" altLang="en-US" b="1"/>
              <a:t>余弦变换分解光谱波段的频率信息</a:t>
            </a:r>
            <a:r>
              <a:rPr lang="en-US" altLang="zh-CN" b="1"/>
              <a:t>   </a:t>
            </a:r>
            <a:endParaRPr lang="en-US" altLang="zh-CN" b="1"/>
          </a:p>
          <a:p>
            <a:pPr algn="l"/>
            <a:r>
              <a:rPr lang="zh-CN" altLang="en-US" b="1"/>
              <a:t>实现图像域到频率域的快速转换</a:t>
            </a:r>
            <a:endParaRPr lang="zh-CN" altLang="en-US" b="1"/>
          </a:p>
        </p:txBody>
      </p:sp>
      <p:sp>
        <p:nvSpPr>
          <p:cNvPr id="30" name="文本框 29"/>
          <p:cNvSpPr txBox="1"/>
          <p:nvPr/>
        </p:nvSpPr>
        <p:spPr>
          <a:xfrm>
            <a:off x="6250305" y="5635625"/>
            <a:ext cx="5835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捕获光谱中高频的差异模式和低频的变化轮廓细节</a:t>
            </a:r>
            <a:endParaRPr lang="zh-CN" altLang="en-US" b="1"/>
          </a:p>
        </p:txBody>
      </p:sp>
      <p:sp>
        <p:nvSpPr>
          <p:cNvPr id="31" name="下箭头 30"/>
          <p:cNvSpPr/>
          <p:nvPr/>
        </p:nvSpPr>
        <p:spPr>
          <a:xfrm>
            <a:off x="11429365" y="3543935"/>
            <a:ext cx="326390" cy="34036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下箭头 31"/>
          <p:cNvSpPr/>
          <p:nvPr/>
        </p:nvSpPr>
        <p:spPr>
          <a:xfrm>
            <a:off x="11429365" y="4509770"/>
            <a:ext cx="326390" cy="34036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11431270" y="5635625"/>
            <a:ext cx="326390" cy="34036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1005" y="1337945"/>
            <a:ext cx="7960995" cy="3796665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280035" y="928370"/>
            <a:ext cx="11724640" cy="409702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光谱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空间聚类注意力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Transformer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编码器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910080" y="864235"/>
            <a:ext cx="7594600" cy="5461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光谱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空间聚类注意力层次化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编码器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" y="1989455"/>
            <a:ext cx="4110355" cy="2475230"/>
          </a:xfrm>
          <a:prstGeom prst="rect">
            <a:avLst/>
          </a:prstGeom>
        </p:spPr>
      </p:pic>
      <p:cxnSp>
        <p:nvCxnSpPr>
          <p:cNvPr id="9" name="肘形连接符 8"/>
          <p:cNvCxnSpPr>
            <a:stCxn id="5" idx="2"/>
          </p:cNvCxnSpPr>
          <p:nvPr/>
        </p:nvCxnSpPr>
        <p:spPr>
          <a:xfrm rot="5400000" flipV="1">
            <a:off x="3450590" y="3348990"/>
            <a:ext cx="272415" cy="250317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5" idx="0"/>
          </p:cNvCxnSpPr>
          <p:nvPr/>
        </p:nvCxnSpPr>
        <p:spPr>
          <a:xfrm rot="16200000">
            <a:off x="3399155" y="638175"/>
            <a:ext cx="287020" cy="241490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584835" y="5116830"/>
            <a:ext cx="5168900" cy="169672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77165" y="5189220"/>
            <a:ext cx="495935" cy="15887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上分支操作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828675" y="5189220"/>
            <a:ext cx="4559300" cy="181927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p>
            <a:pPr algn="l"/>
            <a:r>
              <a:rPr lang="en-US" altLang="zh-CN" b="1"/>
              <a:t>1.</a:t>
            </a:r>
            <a:r>
              <a:rPr lang="zh-CN" altLang="en-US" b="1"/>
              <a:t>利用光谱角相似度计算特征的空谱</a:t>
            </a:r>
            <a:r>
              <a:rPr lang="zh-CN" altLang="en-US" b="1"/>
              <a:t>簇</a:t>
            </a:r>
            <a:endParaRPr lang="zh-CN" altLang="en-US" b="1"/>
          </a:p>
          <a:p>
            <a:pPr algn="l"/>
            <a:r>
              <a:rPr lang="en-US" altLang="zh-CN" b="1"/>
              <a:t> </a:t>
            </a:r>
            <a:endParaRPr lang="zh-CN" altLang="en-US" b="1"/>
          </a:p>
          <a:p>
            <a:pPr algn="l"/>
            <a:r>
              <a:rPr lang="en-US" altLang="zh-CN" b="1"/>
              <a:t>2.</a:t>
            </a:r>
            <a:r>
              <a:rPr lang="zh-CN" altLang="en-US" b="1"/>
              <a:t>簇内三维特征点、簇间同时交互计算</a:t>
            </a:r>
            <a:endParaRPr lang="zh-CN" altLang="en-US" b="1"/>
          </a:p>
          <a:p>
            <a:pPr algn="l"/>
            <a:endParaRPr lang="zh-CN" altLang="en-US" b="1"/>
          </a:p>
          <a:p>
            <a:pPr algn="l"/>
            <a:r>
              <a:rPr lang="en-US" altLang="zh-CN" b="1"/>
              <a:t>3.</a:t>
            </a:r>
            <a:r>
              <a:rPr lang="zh-CN" altLang="en-US" b="1"/>
              <a:t>实现同质局部细节与非</a:t>
            </a:r>
            <a:r>
              <a:rPr lang="en-US" altLang="zh-CN" b="1"/>
              <a:t>xx</a:t>
            </a:r>
            <a:r>
              <a:rPr lang="zh-CN" altLang="en-US" b="1"/>
              <a:t>结构的增强</a:t>
            </a:r>
            <a:endParaRPr lang="zh-CN" altLang="en-US" b="1"/>
          </a:p>
          <a:p>
            <a:pPr algn="l"/>
            <a:endParaRPr lang="zh-CN" altLang="en-US" b="1"/>
          </a:p>
        </p:txBody>
      </p:sp>
      <p:sp>
        <p:nvSpPr>
          <p:cNvPr id="11" name="圆角矩形 10"/>
          <p:cNvSpPr/>
          <p:nvPr/>
        </p:nvSpPr>
        <p:spPr>
          <a:xfrm>
            <a:off x="6235700" y="5116830"/>
            <a:ext cx="5306060" cy="169735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475085" y="5189220"/>
            <a:ext cx="495935" cy="15887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下分支操作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609080" y="5191125"/>
            <a:ext cx="4559300" cy="181927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p>
            <a:pPr algn="l"/>
            <a:r>
              <a:rPr lang="en-US" altLang="zh-CN" b="1"/>
              <a:t>1.</a:t>
            </a:r>
            <a:r>
              <a:rPr lang="zh-CN" altLang="en-US" b="1"/>
              <a:t>利用欧式相似度计算特征的空间簇</a:t>
            </a:r>
            <a:endParaRPr lang="zh-CN" altLang="en-US" b="1"/>
          </a:p>
          <a:p>
            <a:pPr algn="l"/>
            <a:r>
              <a:rPr lang="en-US" altLang="zh-CN" b="1"/>
              <a:t> </a:t>
            </a:r>
            <a:endParaRPr lang="zh-CN" altLang="en-US" b="1"/>
          </a:p>
          <a:p>
            <a:pPr algn="l"/>
            <a:r>
              <a:rPr lang="en-US" altLang="zh-CN" b="1"/>
              <a:t>2.</a:t>
            </a:r>
            <a:r>
              <a:rPr lang="zh-CN" altLang="en-US" b="1"/>
              <a:t>簇内二维特征点、簇间同时交互计算</a:t>
            </a:r>
            <a:endParaRPr lang="zh-CN" altLang="en-US" b="1"/>
          </a:p>
          <a:p>
            <a:pPr algn="l"/>
            <a:endParaRPr lang="zh-CN" altLang="en-US" b="1"/>
          </a:p>
          <a:p>
            <a:pPr algn="l"/>
            <a:r>
              <a:rPr lang="en-US" altLang="zh-CN" b="1"/>
              <a:t>3.</a:t>
            </a:r>
            <a:r>
              <a:rPr lang="zh-CN" altLang="en-US" b="1"/>
              <a:t>平衡大尺度复杂场景长远距离特征处理</a:t>
            </a:r>
            <a:endParaRPr lang="zh-CN" altLang="en-US" b="1"/>
          </a:p>
          <a:p>
            <a:pPr algn="l"/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80035" y="928370"/>
            <a:ext cx="7025640" cy="4323080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跨特征像素级融合模块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2881" y="934720"/>
            <a:ext cx="11541759" cy="755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325" y="1073785"/>
            <a:ext cx="542925" cy="38563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跨特征像素级融合模块</a:t>
            </a:r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717155" y="934085"/>
            <a:ext cx="4311650" cy="431736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073785"/>
            <a:ext cx="6269990" cy="40176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47330" y="1289685"/>
            <a:ext cx="4027170" cy="3328670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p>
            <a:pPr algn="l"/>
            <a:r>
              <a:rPr lang="zh-CN" altLang="en-US" b="1"/>
              <a:t>跨特征注意力融合，学习上下分支互补信息，生成预融合特征</a:t>
            </a:r>
            <a:endParaRPr lang="zh-CN" altLang="en-US" b="1"/>
          </a:p>
          <a:p>
            <a:pPr algn="l"/>
            <a:endParaRPr lang="zh-CN" altLang="en-US" b="1"/>
          </a:p>
          <a:p>
            <a:pPr algn="l"/>
            <a:r>
              <a:rPr lang="en-US" altLang="zh-CN" b="1"/>
              <a:t> </a:t>
            </a:r>
            <a:endParaRPr lang="zh-CN" altLang="en-US" b="1"/>
          </a:p>
          <a:p>
            <a:pPr algn="l"/>
            <a:r>
              <a:rPr lang="zh-CN" altLang="en-US" b="1"/>
              <a:t>三类特征同时进行特征映射转化为预分类结果</a:t>
            </a:r>
            <a:endParaRPr lang="zh-CN" altLang="en-US" b="1"/>
          </a:p>
          <a:p>
            <a:pPr algn="l"/>
            <a:endParaRPr lang="zh-CN" altLang="en-US" b="1"/>
          </a:p>
          <a:p>
            <a:pPr algn="l"/>
            <a:endParaRPr lang="zh-CN" altLang="en-US" b="1"/>
          </a:p>
          <a:p>
            <a:pPr algn="l"/>
            <a:r>
              <a:rPr lang="zh-CN" altLang="en-US" b="1"/>
              <a:t>引入可学习的权重系数变量实现分类结果的适应性决策</a:t>
            </a:r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259715" y="5612130"/>
            <a:ext cx="11769090" cy="9188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有效地融合上下分支异构特征信息，提高多分支任务的像素级决策融合准确性，获得更具表现力和适应性的分类</a:t>
            </a:r>
            <a:r>
              <a:rPr lang="zh-CN" altLang="en-US" sz="2000"/>
              <a:t>结构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85432"/>
          <a:stretch>
            <a:fillRect/>
          </a:stretch>
        </p:blipFill>
        <p:spPr>
          <a:xfrm>
            <a:off x="0" y="837565"/>
            <a:ext cx="12135485" cy="613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t="84391"/>
          <a:stretch>
            <a:fillRect/>
          </a:stretch>
        </p:blipFill>
        <p:spPr>
          <a:xfrm>
            <a:off x="56515" y="1450975"/>
            <a:ext cx="12135485" cy="657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15" y="2108200"/>
            <a:ext cx="6753225" cy="26638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" y="2237105"/>
            <a:ext cx="4886325" cy="16478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rcRect r="74940"/>
          <a:stretch>
            <a:fillRect/>
          </a:stretch>
        </p:blipFill>
        <p:spPr>
          <a:xfrm>
            <a:off x="2435860" y="4117340"/>
            <a:ext cx="1139825" cy="12852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rcRect l="24395" r="50471"/>
          <a:stretch>
            <a:fillRect/>
          </a:stretch>
        </p:blipFill>
        <p:spPr>
          <a:xfrm>
            <a:off x="3700780" y="4117340"/>
            <a:ext cx="1143000" cy="1285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rcRect l="73472" r="1597"/>
          <a:stretch>
            <a:fillRect/>
          </a:stretch>
        </p:blipFill>
        <p:spPr>
          <a:xfrm>
            <a:off x="3810000" y="5458460"/>
            <a:ext cx="1133475" cy="12852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l="49127" r="25729"/>
          <a:stretch>
            <a:fillRect/>
          </a:stretch>
        </p:blipFill>
        <p:spPr>
          <a:xfrm>
            <a:off x="2435860" y="5458460"/>
            <a:ext cx="1143635" cy="12852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r="-4628"/>
          <a:stretch>
            <a:fillRect/>
          </a:stretch>
        </p:blipFill>
        <p:spPr>
          <a:xfrm>
            <a:off x="5350510" y="4667250"/>
            <a:ext cx="6841490" cy="219075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280035" y="4013835"/>
            <a:ext cx="2156460" cy="2804795"/>
          </a:xfrm>
          <a:prstGeom prst="roundRect">
            <a:avLst>
              <a:gd name="adj" fmla="val 7238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-664210" y="4820920"/>
            <a:ext cx="4027170" cy="1709420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p>
            <a:pPr algn="ctr"/>
            <a:r>
              <a:rPr lang="zh-CN" altLang="en-US" sz="2400" b="1"/>
              <a:t>网络模型特点</a:t>
            </a:r>
            <a:endParaRPr lang="zh-CN" altLang="en-US" sz="2400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分类性能</a:t>
            </a:r>
            <a:r>
              <a:rPr lang="zh-CN" altLang="en-US" b="1"/>
              <a:t>好</a:t>
            </a:r>
            <a:endParaRPr lang="zh-CN" altLang="en-US" b="1"/>
          </a:p>
          <a:p>
            <a:pPr algn="ctr"/>
            <a:r>
              <a:rPr lang="en-US" altLang="zh-CN" b="1"/>
              <a:t> </a:t>
            </a:r>
            <a:endParaRPr lang="zh-CN" altLang="en-US" b="1"/>
          </a:p>
          <a:p>
            <a:pPr algn="ctr"/>
            <a:r>
              <a:rPr lang="zh-CN" altLang="en-US" b="1"/>
              <a:t>大尺寸数据效果</a:t>
            </a:r>
            <a:r>
              <a:rPr lang="zh-CN" altLang="en-US" b="1"/>
              <a:t>显著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子模块</a:t>
            </a:r>
            <a:r>
              <a:rPr lang="zh-CN" altLang="en-US" b="1"/>
              <a:t>有效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83" y="0"/>
            <a:ext cx="10668417" cy="685800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600562" y="1124833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304032" y="980937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微软雅黑" panose="020B0503020204020204" charset="-122"/>
              </a:rPr>
              <a:t>目录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微软雅黑" panose="020B0503020204020204" charset="-122"/>
              </a:rPr>
              <a:t>| CONTENT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8" name="任意多边形 18"/>
          <p:cNvSpPr/>
          <p:nvPr/>
        </p:nvSpPr>
        <p:spPr>
          <a:xfrm>
            <a:off x="1143691" y="2309400"/>
            <a:ext cx="6384755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高光谱遥感的研究背景与应用</a:t>
            </a:r>
            <a:endParaRPr kumimoji="0" lang="en-US" altLang="zh-CN" sz="2800" b="1" i="0" u="none" strike="noStrike" kern="1200" cap="none" spc="0" normalizeH="0" baseline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146677" y="3109168"/>
            <a:ext cx="6415869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多维度特征融合</a:t>
            </a:r>
            <a:endParaRPr kumimoji="0" lang="en-US" altLang="zh-CN" sz="2800" b="1" i="0" u="none" strike="noStrike" kern="1200" cap="none" spc="0" normalizeH="0" baseline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1177792" y="3945334"/>
            <a:ext cx="6384754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趋势与展望</a:t>
            </a:r>
            <a:endParaRPr kumimoji="0" lang="en-US" altLang="zh-CN" sz="2800" b="1" i="0" u="none" strike="noStrike" kern="1200" cap="none" spc="0" normalizeH="0" baseline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矩形: 圆角 8"/>
          <p:cNvSpPr/>
          <p:nvPr/>
        </p:nvSpPr>
        <p:spPr>
          <a:xfrm>
            <a:off x="638343" y="2350225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矩形: 圆角 10"/>
          <p:cNvSpPr/>
          <p:nvPr/>
        </p:nvSpPr>
        <p:spPr>
          <a:xfrm>
            <a:off x="641002" y="3150254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矩形: 圆角 11"/>
          <p:cNvSpPr/>
          <p:nvPr/>
        </p:nvSpPr>
        <p:spPr>
          <a:xfrm>
            <a:off x="641001" y="3967454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+mn-lt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多模态遥感通用大模型泛化迁移能力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86" name="文本框 85"/>
          <p:cNvSpPr txBox="1"/>
          <p:nvPr>
            <p:custDataLst>
              <p:tags r:id="rId2"/>
            </p:custDataLst>
          </p:nvPr>
        </p:nvSpPr>
        <p:spPr>
          <a:xfrm>
            <a:off x="7956550" y="5711190"/>
            <a:ext cx="3102610" cy="96901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algn="ctr"/>
            <a:r>
              <a:rPr lang="zh-CN" altLang="en-US" b="1"/>
              <a:t>病虫害</a:t>
            </a:r>
            <a:r>
              <a:rPr lang="zh-CN" altLang="en-US" b="1"/>
              <a:t>检测</a:t>
            </a:r>
            <a:endParaRPr lang="zh-CN" altLang="en-US" b="1"/>
          </a:p>
        </p:txBody>
      </p:sp>
      <p:sp>
        <p:nvSpPr>
          <p:cNvPr id="91" name="文本框 90"/>
          <p:cNvSpPr txBox="1"/>
          <p:nvPr>
            <p:custDataLst>
              <p:tags r:id="rId3"/>
            </p:custDataLst>
          </p:nvPr>
        </p:nvSpPr>
        <p:spPr>
          <a:xfrm>
            <a:off x="9632950" y="3420110"/>
            <a:ext cx="3102610" cy="96901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algn="ctr"/>
            <a:r>
              <a:rPr lang="zh-CN" altLang="en-US" b="1"/>
              <a:t>地物</a:t>
            </a:r>
            <a:r>
              <a:rPr lang="zh-CN" altLang="en-US" b="1"/>
              <a:t>提取</a:t>
            </a:r>
            <a:endParaRPr lang="zh-CN" altLang="en-US" b="1"/>
          </a:p>
        </p:txBody>
      </p:sp>
      <p:grpSp>
        <p:nvGrpSpPr>
          <p:cNvPr id="6" name="组合 5"/>
          <p:cNvGrpSpPr/>
          <p:nvPr/>
        </p:nvGrpSpPr>
        <p:grpSpPr>
          <a:xfrm>
            <a:off x="-106045" y="1299845"/>
            <a:ext cx="12297410" cy="4923155"/>
            <a:chOff x="-273" y="2072"/>
            <a:chExt cx="19504" cy="8119"/>
          </a:xfrm>
        </p:grpSpPr>
        <p:pic>
          <p:nvPicPr>
            <p:cNvPr id="27" name="图片 2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237" y="7645"/>
              <a:ext cx="2067" cy="2300"/>
            </a:xfrm>
            <a:prstGeom prst="rect">
              <a:avLst/>
            </a:prstGeom>
          </p:spPr>
        </p:pic>
        <p:sp>
          <p:nvSpPr>
            <p:cNvPr id="28" name="圆角矩形 27"/>
            <p:cNvSpPr/>
            <p:nvPr>
              <p:custDataLst>
                <p:tags r:id="rId5"/>
              </p:custDataLst>
            </p:nvPr>
          </p:nvSpPr>
          <p:spPr>
            <a:xfrm>
              <a:off x="126" y="2092"/>
              <a:ext cx="6051" cy="8073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598" y="2830"/>
              <a:ext cx="1250" cy="1079"/>
            </a:xfrm>
            <a:prstGeom prst="rect">
              <a:avLst/>
            </a:prstGeom>
          </p:spPr>
        </p:pic>
        <p:pic>
          <p:nvPicPr>
            <p:cNvPr id="19" name="图片 18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2684" y="2830"/>
              <a:ext cx="1249" cy="1079"/>
            </a:xfrm>
            <a:prstGeom prst="rect">
              <a:avLst/>
            </a:prstGeom>
          </p:spPr>
        </p:pic>
        <p:pic>
          <p:nvPicPr>
            <p:cNvPr id="20" name="图片 19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4769" y="2830"/>
              <a:ext cx="1249" cy="1079"/>
            </a:xfrm>
            <a:prstGeom prst="rect">
              <a:avLst/>
            </a:prstGeom>
          </p:spPr>
        </p:pic>
        <p:pic>
          <p:nvPicPr>
            <p:cNvPr id="24" name="图片 23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598" y="4578"/>
              <a:ext cx="1250" cy="1079"/>
            </a:xfrm>
            <a:prstGeom prst="rect">
              <a:avLst/>
            </a:prstGeom>
          </p:spPr>
        </p:pic>
        <p:pic>
          <p:nvPicPr>
            <p:cNvPr id="25" name="图片 24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2684" y="4578"/>
              <a:ext cx="1249" cy="1079"/>
            </a:xfrm>
            <a:prstGeom prst="rect">
              <a:avLst/>
            </a:prstGeom>
          </p:spPr>
        </p:pic>
        <p:pic>
          <p:nvPicPr>
            <p:cNvPr id="26" name="图片 25"/>
            <p:cNvPicPr preferRelativeResize="0"/>
            <p:nvPr/>
          </p:nvPicPr>
          <p:blipFill>
            <a:blip r:embed="rId11"/>
            <a:srcRect t="3968"/>
            <a:stretch>
              <a:fillRect/>
            </a:stretch>
          </p:blipFill>
          <p:spPr>
            <a:xfrm>
              <a:off x="4769" y="4578"/>
              <a:ext cx="1249" cy="107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267" y="4280"/>
              <a:ext cx="1889" cy="221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/>
                <a:t>高光谱</a:t>
              </a:r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15" y="2689"/>
              <a:ext cx="2433" cy="221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 sz="2400" b="1"/>
                <a:t>遥感数据</a:t>
              </a:r>
              <a:endParaRPr lang="zh-CN" altLang="en-US" sz="2400" b="1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304" y="3989"/>
              <a:ext cx="2000" cy="509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/>
                <a:t>光学遥感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273" y="5734"/>
              <a:ext cx="2854" cy="12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p>
              <a:pPr algn="ctr"/>
              <a:r>
                <a:rPr lang="en-US" altLang="zh-CN"/>
                <a:t>SAR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07" y="5706"/>
              <a:ext cx="2214" cy="172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p>
              <a:pPr algn="ctr"/>
              <a:r>
                <a:rPr lang="zh-CN" altLang="en-US"/>
                <a:t>热红外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76" y="5717"/>
              <a:ext cx="1442" cy="162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p>
              <a:pPr algn="ctr"/>
              <a:r>
                <a:rPr lang="en-US" altLang="zh-CN"/>
                <a:t>LiDAR</a:t>
              </a:r>
              <a:endParaRPr lang="en-US" altLang="zh-CN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54" y="4281"/>
              <a:ext cx="1889" cy="221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/>
                <a:t>多光谱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871" y="6961"/>
              <a:ext cx="2433" cy="221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 sz="2400" b="1"/>
                <a:t>其他</a:t>
              </a:r>
              <a:r>
                <a:rPr lang="zh-CN" altLang="en-US" sz="2400" b="1"/>
                <a:t>数据</a:t>
              </a:r>
              <a:endParaRPr lang="zh-CN" altLang="en-US" sz="2400" b="1"/>
            </a:p>
          </p:txBody>
        </p:sp>
        <p:pic>
          <p:nvPicPr>
            <p:cNvPr id="23" name="图片 22"/>
            <p:cNvPicPr/>
            <p:nvPr/>
          </p:nvPicPr>
          <p:blipFill>
            <a:blip r:embed="rId12"/>
            <a:srcRect l="30767" t="23839" r="27908" b="24267"/>
            <a:stretch>
              <a:fillRect/>
            </a:stretch>
          </p:blipFill>
          <p:spPr>
            <a:xfrm>
              <a:off x="827" y="7941"/>
              <a:ext cx="1268" cy="1448"/>
            </a:xfrm>
            <a:prstGeom prst="rect">
              <a:avLst/>
            </a:prstGeom>
          </p:spPr>
        </p:pic>
        <p:pic>
          <p:nvPicPr>
            <p:cNvPr id="29" name="图片 28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446" y="8181"/>
              <a:ext cx="1229" cy="1229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094" y="9493"/>
              <a:ext cx="6400" cy="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文本</a:t>
              </a:r>
              <a:r>
                <a:rPr lang="en-US" altLang="zh-CN"/>
                <a:t>           </a:t>
              </a:r>
              <a:r>
                <a:rPr lang="zh-CN" altLang="en-US"/>
                <a:t>音频</a:t>
              </a:r>
              <a:r>
                <a:rPr lang="en-US" altLang="zh-CN"/>
                <a:t>          </a:t>
              </a:r>
              <a:r>
                <a:rPr lang="zh-CN" altLang="en-US"/>
                <a:t>视频</a:t>
              </a:r>
              <a:endParaRPr lang="zh-CN" altLang="en-US"/>
            </a:p>
          </p:txBody>
        </p:sp>
        <p:sp>
          <p:nvSpPr>
            <p:cNvPr id="40" name="圆角矩形 39"/>
            <p:cNvSpPr/>
            <p:nvPr>
              <p:custDataLst>
                <p:tags r:id="rId14"/>
              </p:custDataLst>
            </p:nvPr>
          </p:nvSpPr>
          <p:spPr>
            <a:xfrm>
              <a:off x="7309" y="2072"/>
              <a:ext cx="5502" cy="8073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779" y="2669"/>
              <a:ext cx="4658" cy="221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 sz="2400" b="1"/>
                <a:t>多模态遥感</a:t>
              </a:r>
              <a:r>
                <a:rPr lang="zh-CN" altLang="en-US" sz="2400" b="1"/>
                <a:t>大模型</a:t>
              </a:r>
              <a:endParaRPr lang="zh-CN" altLang="en-US" sz="2400" b="1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779" y="6384"/>
              <a:ext cx="4830" cy="3348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/>
                <a:t>多模态遥感数据获取</a:t>
              </a:r>
              <a:endParaRPr lang="zh-CN" altLang="en-US"/>
            </a:p>
            <a:p>
              <a:pPr algn="ctr"/>
              <a:endParaRPr lang="zh-CN" altLang="en-US"/>
            </a:p>
            <a:p>
              <a:pPr algn="ctr"/>
              <a:r>
                <a:rPr lang="zh-CN" altLang="en-US"/>
                <a:t>自监督学习与基础模型构建</a:t>
              </a:r>
              <a:endParaRPr lang="zh-CN" altLang="en-US"/>
            </a:p>
            <a:p>
              <a:pPr algn="ctr"/>
              <a:endParaRPr lang="zh-CN" altLang="en-US"/>
            </a:p>
            <a:p>
              <a:pPr algn="ctr"/>
              <a:r>
                <a:rPr lang="zh-CN" altLang="en-US"/>
                <a:t>基础模型预训练</a:t>
              </a:r>
              <a:endParaRPr lang="zh-CN" altLang="en-US"/>
            </a:p>
            <a:p>
              <a:pPr algn="ctr"/>
              <a:endParaRPr lang="zh-CN" altLang="en-US"/>
            </a:p>
            <a:p>
              <a:pPr algn="ctr"/>
              <a:r>
                <a:rPr lang="zh-CN" altLang="en-US"/>
                <a:t>下游任务微调</a:t>
              </a:r>
              <a:endParaRPr lang="zh-CN" altLang="en-US"/>
            </a:p>
          </p:txBody>
        </p:sp>
        <p:pic>
          <p:nvPicPr>
            <p:cNvPr id="59" name="图片 58"/>
            <p:cNvPicPr/>
            <p:nvPr/>
          </p:nvPicPr>
          <p:blipFill>
            <a:blip r:embed="rId15"/>
            <a:srcRect b="11391"/>
            <a:stretch>
              <a:fillRect/>
            </a:stretch>
          </p:blipFill>
          <p:spPr>
            <a:xfrm>
              <a:off x="7675" y="3091"/>
              <a:ext cx="4806" cy="2762"/>
            </a:xfrm>
            <a:prstGeom prst="rect">
              <a:avLst/>
            </a:prstGeom>
          </p:spPr>
        </p:pic>
        <p:cxnSp>
          <p:nvCxnSpPr>
            <p:cNvPr id="62" name="直接箭头连接符 61"/>
            <p:cNvCxnSpPr/>
            <p:nvPr/>
          </p:nvCxnSpPr>
          <p:spPr>
            <a:xfrm>
              <a:off x="10108" y="7003"/>
              <a:ext cx="0" cy="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>
              <a:off x="10108" y="7899"/>
              <a:ext cx="0" cy="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>
              <a:off x="10108" y="8813"/>
              <a:ext cx="0" cy="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6" name="圆角矩形 65"/>
            <p:cNvSpPr/>
            <p:nvPr>
              <p:custDataLst>
                <p:tags r:id="rId16"/>
              </p:custDataLst>
            </p:nvPr>
          </p:nvSpPr>
          <p:spPr>
            <a:xfrm>
              <a:off x="13710" y="2072"/>
              <a:ext cx="5183" cy="8073"/>
            </a:xfrm>
            <a:prstGeom prst="roundRect">
              <a:avLst>
                <a:gd name="adj" fmla="val 7238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5170" y="7162"/>
              <a:ext cx="2433" cy="221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 sz="2400" b="1"/>
                <a:t>扩展</a:t>
              </a:r>
              <a:r>
                <a:rPr lang="zh-CN" altLang="en-US" sz="2400" b="1"/>
                <a:t>应用</a:t>
              </a:r>
              <a:endParaRPr lang="zh-CN" altLang="en-US" sz="2400" b="1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5002" y="2689"/>
              <a:ext cx="2433" cy="221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 sz="2400" b="1"/>
                <a:t>下游</a:t>
              </a:r>
              <a:r>
                <a:rPr lang="zh-CN" altLang="en-US" sz="2400" b="1"/>
                <a:t>任务</a:t>
              </a:r>
              <a:endParaRPr lang="zh-CN" altLang="en-US" sz="2400" b="1"/>
            </a:p>
          </p:txBody>
        </p:sp>
        <p:pic>
          <p:nvPicPr>
            <p:cNvPr id="83" name="图片 82"/>
            <p:cNvPicPr preferRelativeResize="0"/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3787" y="7840"/>
              <a:ext cx="2282" cy="1444"/>
            </a:xfrm>
            <a:prstGeom prst="rect">
              <a:avLst/>
            </a:prstGeom>
          </p:spPr>
        </p:pic>
        <p:pic>
          <p:nvPicPr>
            <p:cNvPr id="84" name="图片 83"/>
            <p:cNvPicPr preferRelativeResize="0"/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6565" y="7903"/>
              <a:ext cx="2282" cy="1444"/>
            </a:xfrm>
            <a:prstGeom prst="rect">
              <a:avLst/>
            </a:prstGeom>
          </p:spPr>
        </p:pic>
        <p:sp>
          <p:nvSpPr>
            <p:cNvPr id="85" name="文本框 84"/>
            <p:cNvSpPr txBox="1"/>
            <p:nvPr>
              <p:custDataLst>
                <p:tags r:id="rId21"/>
              </p:custDataLst>
            </p:nvPr>
          </p:nvSpPr>
          <p:spPr>
            <a:xfrm>
              <a:off x="16153" y="9388"/>
              <a:ext cx="3078" cy="80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p>
              <a:pPr algn="ctr"/>
              <a:r>
                <a:rPr lang="zh-CN" altLang="en-US" b="1"/>
                <a:t>林业</a:t>
              </a:r>
              <a:r>
                <a:rPr lang="zh-CN" altLang="en-US" b="1"/>
                <a:t>检测</a:t>
              </a:r>
              <a:endParaRPr lang="zh-CN" altLang="en-US" b="1"/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3813" y="3410"/>
              <a:ext cx="1965" cy="1961"/>
            </a:xfrm>
            <a:prstGeom prst="rect">
              <a:avLst/>
            </a:prstGeom>
          </p:spPr>
        </p:pic>
        <p:sp>
          <p:nvSpPr>
            <p:cNvPr id="89" name="文本框 88"/>
            <p:cNvSpPr txBox="1"/>
            <p:nvPr>
              <p:custDataLst>
                <p:tags r:id="rId23"/>
              </p:custDataLst>
            </p:nvPr>
          </p:nvSpPr>
          <p:spPr>
            <a:xfrm>
              <a:off x="12309" y="5396"/>
              <a:ext cx="4886" cy="1526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p>
              <a:pPr algn="ctr"/>
              <a:r>
                <a:rPr lang="zh-CN" altLang="en-US" b="1"/>
                <a:t>场景</a:t>
              </a:r>
              <a:r>
                <a:rPr lang="zh-CN" altLang="en-US" b="1"/>
                <a:t>分类</a:t>
              </a:r>
              <a:endParaRPr lang="zh-CN" altLang="en-US" b="1"/>
            </a:p>
          </p:txBody>
        </p:sp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6224" y="3340"/>
              <a:ext cx="2439" cy="2031"/>
            </a:xfrm>
            <a:prstGeom prst="rect">
              <a:avLst/>
            </a:prstGeom>
          </p:spPr>
        </p:pic>
        <p:sp>
          <p:nvSpPr>
            <p:cNvPr id="92" name="右箭头 91"/>
            <p:cNvSpPr/>
            <p:nvPr/>
          </p:nvSpPr>
          <p:spPr>
            <a:xfrm>
              <a:off x="6494" y="3913"/>
              <a:ext cx="662" cy="964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右箭头 93"/>
            <p:cNvSpPr/>
            <p:nvPr/>
          </p:nvSpPr>
          <p:spPr>
            <a:xfrm>
              <a:off x="6472" y="7217"/>
              <a:ext cx="685" cy="964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6090" y="7163"/>
              <a:ext cx="1261" cy="221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 sz="2400" b="1"/>
                <a:t>联合</a:t>
              </a:r>
              <a:r>
                <a:rPr lang="zh-CN" altLang="en-US" sz="2400" b="1"/>
                <a:t>训练</a:t>
              </a:r>
              <a:endParaRPr lang="zh-CN" altLang="en-US" sz="2400" b="1"/>
            </a:p>
          </p:txBody>
        </p:sp>
        <p:sp>
          <p:nvSpPr>
            <p:cNvPr id="96" name="右箭头 95"/>
            <p:cNvSpPr/>
            <p:nvPr/>
          </p:nvSpPr>
          <p:spPr>
            <a:xfrm>
              <a:off x="12983" y="5657"/>
              <a:ext cx="685" cy="964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2609" y="7646"/>
              <a:ext cx="1261" cy="221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p>
              <a:pPr algn="ctr"/>
              <a:r>
                <a:rPr lang="zh-CN" altLang="en-US" sz="2400" b="1"/>
                <a:t>下游</a:t>
              </a:r>
              <a:r>
                <a:rPr lang="zh-CN" altLang="en-US" sz="2400" b="1"/>
                <a:t>迁移</a:t>
              </a:r>
              <a:endParaRPr lang="zh-CN" altLang="en-US" sz="2400" b="1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339090" y="798830"/>
            <a:ext cx="10852785" cy="44767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p>
            <a:pPr algn="l"/>
            <a:r>
              <a:rPr lang="zh-CN" altLang="en-US" sz="1600" b="1"/>
              <a:t>现有的单一模态数据方法局限于特定解译任务的专用化设计，严重制约了模型在跨任务、跨场景中的迁移泛化能力</a:t>
            </a:r>
            <a:endParaRPr lang="zh-CN" altLang="en-US" sz="1600" b="1"/>
          </a:p>
        </p:txBody>
      </p:sp>
      <p:sp>
        <p:nvSpPr>
          <p:cNvPr id="38" name="文本框 37"/>
          <p:cNvSpPr txBox="1"/>
          <p:nvPr/>
        </p:nvSpPr>
        <p:spPr>
          <a:xfrm>
            <a:off x="465455" y="6029960"/>
            <a:ext cx="11308080" cy="69024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p>
            <a:pPr algn="l"/>
            <a:r>
              <a:rPr lang="zh-CN" altLang="en-US" b="1"/>
              <a:t>亟需构建能够处理多模态数据、具备强泛化迁移能力的多模态遥感模型</a:t>
            </a:r>
            <a:endParaRPr lang="zh-CN" altLang="en-US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83" y="0"/>
            <a:ext cx="10668417" cy="685800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600562" y="1124833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304032" y="980937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微软雅黑" panose="020B0503020204020204" charset="-122"/>
              </a:rPr>
              <a:t>目录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微软雅黑" panose="020B0503020204020204" charset="-122"/>
              </a:rPr>
              <a:t>| CONTENT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8" name="任意多边形 18"/>
          <p:cNvSpPr/>
          <p:nvPr/>
        </p:nvSpPr>
        <p:spPr>
          <a:xfrm>
            <a:off x="1143691" y="2309400"/>
            <a:ext cx="6384755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高光谱遥感的研究背景与</a:t>
            </a:r>
            <a:r>
              <a:rPr lang="zh-CN" altLang="en-US" sz="28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应用</a:t>
            </a:r>
            <a:endParaRPr lang="zh-CN" altLang="en-US" sz="2800" b="1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146677" y="3109168"/>
            <a:ext cx="6415869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多维度特征融合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1177792" y="3945334"/>
            <a:ext cx="6384754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趋势与展望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矩形: 圆角 8"/>
          <p:cNvSpPr/>
          <p:nvPr/>
        </p:nvSpPr>
        <p:spPr>
          <a:xfrm>
            <a:off x="638343" y="2350225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矩形: 圆角 10"/>
          <p:cNvSpPr/>
          <p:nvPr/>
        </p:nvSpPr>
        <p:spPr>
          <a:xfrm>
            <a:off x="641002" y="3150254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矩形: 圆角 11"/>
          <p:cNvSpPr/>
          <p:nvPr/>
        </p:nvSpPr>
        <p:spPr>
          <a:xfrm>
            <a:off x="641001" y="3967454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+mn-lt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83" y="0"/>
            <a:ext cx="10668417" cy="685800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600562" y="1124833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304032" y="980937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微软雅黑" panose="020B0503020204020204" charset="-122"/>
              </a:rPr>
              <a:t>目录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微软雅黑" panose="020B0503020204020204" charset="-122"/>
              </a:rPr>
              <a:t>| CONTENT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8" name="任意多边形 18"/>
          <p:cNvSpPr/>
          <p:nvPr/>
        </p:nvSpPr>
        <p:spPr>
          <a:xfrm>
            <a:off x="1143691" y="2309400"/>
            <a:ext cx="6384755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高光谱遥感的研究背景与应用</a:t>
            </a:r>
            <a:endParaRPr kumimoji="0" lang="en-US" altLang="zh-CN" sz="2800" b="1" i="0" u="none" strike="noStrike" kern="1200" cap="none" spc="0" normalizeH="0" baseline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146677" y="3109168"/>
            <a:ext cx="6415869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多维度特征融合</a:t>
            </a:r>
            <a:endParaRPr kumimoji="0" lang="en-US" altLang="zh-CN" sz="2800" b="1" i="0" u="none" strike="noStrike" kern="1200" cap="none" spc="0" normalizeH="0" baseline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1177792" y="3945334"/>
            <a:ext cx="6384754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趋势与展望</a:t>
            </a:r>
            <a:endParaRPr kumimoji="0" lang="en-US" altLang="zh-CN" sz="2800" b="1" i="0" u="none" strike="noStrike" kern="1200" cap="none" spc="0" normalizeH="0" baseline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矩形: 圆角 8"/>
          <p:cNvSpPr/>
          <p:nvPr/>
        </p:nvSpPr>
        <p:spPr>
          <a:xfrm>
            <a:off x="638343" y="2350225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矩形: 圆角 10"/>
          <p:cNvSpPr/>
          <p:nvPr/>
        </p:nvSpPr>
        <p:spPr>
          <a:xfrm>
            <a:off x="641002" y="3150254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矩形: 圆角 11"/>
          <p:cNvSpPr/>
          <p:nvPr/>
        </p:nvSpPr>
        <p:spPr>
          <a:xfrm>
            <a:off x="641001" y="3967454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+mn-lt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高光谱遥感的研究背景与应用</a:t>
            </a:r>
            <a:endParaRPr kumimoji="0" lang="zh-CN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777875" y="2220595"/>
            <a:ext cx="3451860" cy="304355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2870" y="2569845"/>
            <a:ext cx="570230" cy="17811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对地观测</a:t>
            </a:r>
            <a:endParaRPr lang="zh-CN" altLang="en-US" sz="2400"/>
          </a:p>
        </p:txBody>
      </p:sp>
      <p:pic>
        <p:nvPicPr>
          <p:cNvPr id="18" name="图片 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50740" y="1367155"/>
            <a:ext cx="1800000" cy="1800000"/>
          </a:xfrm>
          <a:prstGeom prst="rect">
            <a:avLst/>
          </a:prstGeom>
        </p:spPr>
      </p:pic>
      <p:pic>
        <p:nvPicPr>
          <p:cNvPr id="19" name="图片 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45430" y="1367155"/>
            <a:ext cx="1799590" cy="1800000"/>
          </a:xfrm>
          <a:prstGeom prst="rect">
            <a:avLst/>
          </a:prstGeom>
        </p:spPr>
      </p:pic>
      <p:pic>
        <p:nvPicPr>
          <p:cNvPr id="20" name="图片 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639710" y="1367155"/>
            <a:ext cx="1799590" cy="1800000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6"/>
          <a:stretch>
            <a:fillRect/>
          </a:stretch>
        </p:blipFill>
        <p:spPr>
          <a:xfrm>
            <a:off x="4650740" y="3912235"/>
            <a:ext cx="1800000" cy="1800000"/>
          </a:xfrm>
          <a:prstGeom prst="rect">
            <a:avLst/>
          </a:prstGeom>
        </p:spPr>
      </p:pic>
      <p:pic>
        <p:nvPicPr>
          <p:cNvPr id="25" name="图片 2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145430" y="3912235"/>
            <a:ext cx="1799590" cy="1800000"/>
          </a:xfrm>
          <a:prstGeom prst="rect">
            <a:avLst/>
          </a:prstGeom>
        </p:spPr>
      </p:pic>
      <p:pic>
        <p:nvPicPr>
          <p:cNvPr id="26" name="图片 25"/>
          <p:cNvPicPr preferRelativeResize="0"/>
          <p:nvPr/>
        </p:nvPicPr>
        <p:blipFill>
          <a:blip r:embed="rId8"/>
          <a:srcRect t="3968"/>
          <a:stretch>
            <a:fillRect/>
          </a:stretch>
        </p:blipFill>
        <p:spPr>
          <a:xfrm>
            <a:off x="9639710" y="3912235"/>
            <a:ext cx="1799590" cy="1800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869180" y="3244850"/>
            <a:ext cx="1166495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高光谱</a:t>
            </a:r>
            <a:endParaRPr lang="zh-CN" altLang="en-US" b="1"/>
          </a:p>
        </p:txBody>
      </p:sp>
      <p:sp>
        <p:nvSpPr>
          <p:cNvPr id="33" name="文本框 32"/>
          <p:cNvSpPr txBox="1"/>
          <p:nvPr/>
        </p:nvSpPr>
        <p:spPr>
          <a:xfrm>
            <a:off x="7204075" y="3244850"/>
            <a:ext cx="1591945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多光谱</a:t>
            </a:r>
            <a:endParaRPr lang="zh-CN" altLang="en-US" b="1"/>
          </a:p>
        </p:txBody>
      </p:sp>
      <p:sp>
        <p:nvSpPr>
          <p:cNvPr id="34" name="文本框 33"/>
          <p:cNvSpPr txBox="1"/>
          <p:nvPr/>
        </p:nvSpPr>
        <p:spPr>
          <a:xfrm>
            <a:off x="9963785" y="3244850"/>
            <a:ext cx="115189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ctr"/>
            <a:r>
              <a:rPr lang="zh-CN" altLang="en-US" b="1"/>
              <a:t>光学遥感</a:t>
            </a:r>
            <a:endParaRPr lang="zh-CN" altLang="en-US" b="1"/>
          </a:p>
        </p:txBody>
      </p:sp>
      <p:sp>
        <p:nvSpPr>
          <p:cNvPr id="35" name="文本框 34"/>
          <p:cNvSpPr txBox="1"/>
          <p:nvPr/>
        </p:nvSpPr>
        <p:spPr>
          <a:xfrm>
            <a:off x="4883785" y="5845175"/>
            <a:ext cx="115189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ctr"/>
            <a:r>
              <a:rPr lang="en-US" altLang="zh-CN" b="1"/>
              <a:t>SAR</a:t>
            </a:r>
            <a:endParaRPr lang="en-US" altLang="zh-CN" b="1"/>
          </a:p>
        </p:txBody>
      </p:sp>
      <p:sp>
        <p:nvSpPr>
          <p:cNvPr id="36" name="文本框 35"/>
          <p:cNvSpPr txBox="1"/>
          <p:nvPr/>
        </p:nvSpPr>
        <p:spPr>
          <a:xfrm>
            <a:off x="7559675" y="5845175"/>
            <a:ext cx="115189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ctr"/>
            <a:r>
              <a:rPr lang="zh-CN" altLang="en-US" b="1"/>
              <a:t>热红外</a:t>
            </a:r>
            <a:endParaRPr lang="zh-CN" altLang="en-US" b="1"/>
          </a:p>
        </p:txBody>
      </p:sp>
      <p:sp>
        <p:nvSpPr>
          <p:cNvPr id="37" name="文本框 36"/>
          <p:cNvSpPr txBox="1"/>
          <p:nvPr/>
        </p:nvSpPr>
        <p:spPr>
          <a:xfrm>
            <a:off x="9963785" y="5845175"/>
            <a:ext cx="115189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ctr"/>
            <a:r>
              <a:rPr lang="en-US" altLang="zh-CN" b="1"/>
              <a:t>LiDAR</a:t>
            </a:r>
            <a:endParaRPr lang="en-US" altLang="zh-CN" b="1"/>
          </a:p>
        </p:txBody>
      </p:sp>
      <p:sp>
        <p:nvSpPr>
          <p:cNvPr id="38" name="右箭头 37"/>
          <p:cNvSpPr/>
          <p:nvPr/>
        </p:nvSpPr>
        <p:spPr>
          <a:xfrm>
            <a:off x="4334510" y="3572510"/>
            <a:ext cx="381000" cy="3397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1541760" y="2677795"/>
            <a:ext cx="570230" cy="25857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遥感数据多元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高光谱遥感的研究背景与应用</a:t>
            </a:r>
            <a:endParaRPr kumimoji="0" lang="zh-CN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682750"/>
            <a:ext cx="5299710" cy="42030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2870" y="2800985"/>
            <a:ext cx="570230" cy="15500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成像机理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02870" y="6189345"/>
            <a:ext cx="6734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每个像元在不同波段上的值组成一个连续的光谱</a:t>
            </a:r>
            <a:endParaRPr lang="zh-CN" altLang="en-US" sz="240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7251700" y="1478280"/>
            <a:ext cx="4395470" cy="9931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591425" y="3138805"/>
            <a:ext cx="374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/>
              <a:t>高光谱图像的图像特性</a:t>
            </a:r>
            <a:endParaRPr lang="zh-CN" altLang="en-US" sz="2400"/>
          </a:p>
        </p:txBody>
      </p:sp>
      <p:sp>
        <p:nvSpPr>
          <p:cNvPr id="18" name="圆角矩形 17"/>
          <p:cNvSpPr/>
          <p:nvPr/>
        </p:nvSpPr>
        <p:spPr>
          <a:xfrm>
            <a:off x="7632700" y="3780790"/>
            <a:ext cx="2286000" cy="7213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图谱合一</a:t>
            </a:r>
            <a:endParaRPr lang="zh-CN" altLang="en-US" sz="2400"/>
          </a:p>
        </p:txBody>
      </p:sp>
      <p:sp>
        <p:nvSpPr>
          <p:cNvPr id="19" name="圆角矩形 18"/>
          <p:cNvSpPr/>
          <p:nvPr/>
        </p:nvSpPr>
        <p:spPr>
          <a:xfrm>
            <a:off x="7632700" y="4778375"/>
            <a:ext cx="2286000" cy="7213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光谱分辨率高</a:t>
            </a:r>
            <a:endParaRPr lang="zh-CN" altLang="en-US" sz="2400"/>
          </a:p>
        </p:txBody>
      </p:sp>
      <p:sp>
        <p:nvSpPr>
          <p:cNvPr id="20" name="圆角矩形 19"/>
          <p:cNvSpPr/>
          <p:nvPr/>
        </p:nvSpPr>
        <p:spPr>
          <a:xfrm>
            <a:off x="7632700" y="5811520"/>
            <a:ext cx="2286000" cy="7213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光谱曲线连续</a:t>
            </a:r>
            <a:endParaRPr lang="zh-CN" altLang="en-US" sz="2400"/>
          </a:p>
        </p:txBody>
      </p:sp>
      <p:sp>
        <p:nvSpPr>
          <p:cNvPr id="21" name="左大括号 20"/>
          <p:cNvSpPr/>
          <p:nvPr/>
        </p:nvSpPr>
        <p:spPr>
          <a:xfrm rot="16200000">
            <a:off x="9328150" y="741045"/>
            <a:ext cx="361950" cy="42779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202545" y="4085590"/>
            <a:ext cx="1800000" cy="1800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640185" y="1406525"/>
            <a:ext cx="551815" cy="17322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/>
              <a:t>太阳光谱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高光谱遥感的研究背景与应用</a:t>
            </a:r>
            <a:endParaRPr kumimoji="0" lang="zh-CN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pic>
        <p:nvPicPr>
          <p:cNvPr id="2" name="图片 1"/>
          <p:cNvPicPr preferRelativeResize="0"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67445" y="1527175"/>
            <a:ext cx="2880000" cy="2160000"/>
          </a:xfrm>
          <a:prstGeom prst="rect">
            <a:avLst/>
          </a:prstGeom>
        </p:spPr>
      </p:pic>
      <p:pic>
        <p:nvPicPr>
          <p:cNvPr id="7" name="图片 6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5435" y="1382395"/>
            <a:ext cx="2880000" cy="2160000"/>
          </a:xfrm>
          <a:prstGeom prst="rect">
            <a:avLst/>
          </a:prstGeom>
        </p:spPr>
      </p:pic>
      <p:pic>
        <p:nvPicPr>
          <p:cNvPr id="8" name="图片 7"/>
          <p:cNvPicPr preferRelativeResize="0"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5435" y="4145280"/>
            <a:ext cx="2880000" cy="2160000"/>
          </a:xfrm>
          <a:prstGeom prst="rect">
            <a:avLst/>
          </a:prstGeom>
        </p:spPr>
      </p:pic>
      <p:pic>
        <p:nvPicPr>
          <p:cNvPr id="9" name="图片 8"/>
          <p:cNvPicPr preferRelativeResize="0"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767720" y="4145280"/>
            <a:ext cx="2879725" cy="2160905"/>
          </a:xfrm>
          <a:prstGeom prst="rect">
            <a:avLst/>
          </a:prstGeom>
        </p:spPr>
      </p:pic>
      <p:pic>
        <p:nvPicPr>
          <p:cNvPr id="12" name="图片 11"/>
          <p:cNvPicPr preferRelativeResize="0"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36715" y="1382395"/>
            <a:ext cx="2879725" cy="2160000"/>
          </a:xfrm>
          <a:prstGeom prst="rect">
            <a:avLst/>
          </a:prstGeom>
        </p:spPr>
      </p:pic>
      <p:pic>
        <p:nvPicPr>
          <p:cNvPr id="14" name="图片 13"/>
          <p:cNvPicPr preferRelativeResize="0"/>
          <p:nvPr>
            <p:custDataLst>
              <p:tags r:id="rId1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67720" y="1382395"/>
            <a:ext cx="2879725" cy="216000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5393055" y="3687445"/>
            <a:ext cx="116649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ctr"/>
            <a:r>
              <a:rPr lang="zh-CN" altLang="en-US" b="1"/>
              <a:t>精准</a:t>
            </a:r>
            <a:r>
              <a:rPr lang="zh-CN" altLang="en-US" b="1"/>
              <a:t>农业</a:t>
            </a:r>
            <a:endParaRPr lang="zh-CN" altLang="en-US" b="1"/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1162050" y="3700145"/>
            <a:ext cx="116649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ctr"/>
            <a:r>
              <a:rPr lang="zh-CN" altLang="en-US" b="1"/>
              <a:t>军事</a:t>
            </a:r>
            <a:r>
              <a:rPr lang="zh-CN" altLang="en-US" b="1"/>
              <a:t>侦察</a:t>
            </a:r>
            <a:endParaRPr lang="zh-CN" altLang="en-US" b="1"/>
          </a:p>
        </p:txBody>
      </p:sp>
      <p:sp>
        <p:nvSpPr>
          <p:cNvPr id="29" name="文本框 28"/>
          <p:cNvSpPr txBox="1"/>
          <p:nvPr>
            <p:custDataLst>
              <p:tags r:id="rId15"/>
            </p:custDataLst>
          </p:nvPr>
        </p:nvSpPr>
        <p:spPr>
          <a:xfrm>
            <a:off x="9497060" y="3699510"/>
            <a:ext cx="116649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ctr"/>
            <a:r>
              <a:rPr lang="zh-CN" altLang="en-US" b="1"/>
              <a:t>林业</a:t>
            </a:r>
            <a:r>
              <a:rPr lang="zh-CN" altLang="en-US" b="1"/>
              <a:t>检测</a:t>
            </a:r>
            <a:endParaRPr lang="zh-CN" altLang="en-US" b="1"/>
          </a:p>
        </p:txBody>
      </p:sp>
      <p:sp>
        <p:nvSpPr>
          <p:cNvPr id="30" name="文本框 29"/>
          <p:cNvSpPr txBox="1"/>
          <p:nvPr>
            <p:custDataLst>
              <p:tags r:id="rId16"/>
            </p:custDataLst>
          </p:nvPr>
        </p:nvSpPr>
        <p:spPr>
          <a:xfrm>
            <a:off x="1162050" y="6282690"/>
            <a:ext cx="153416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ctr"/>
            <a:r>
              <a:rPr lang="zh-CN" altLang="en-US" b="1"/>
              <a:t>病虫害</a:t>
            </a:r>
            <a:r>
              <a:rPr lang="zh-CN" altLang="en-US" b="1"/>
              <a:t>检测</a:t>
            </a:r>
            <a:endParaRPr lang="zh-CN" altLang="en-US" b="1"/>
          </a:p>
        </p:txBody>
      </p:sp>
      <p:sp>
        <p:nvSpPr>
          <p:cNvPr id="32" name="文本框 31"/>
          <p:cNvSpPr txBox="1"/>
          <p:nvPr>
            <p:custDataLst>
              <p:tags r:id="rId17"/>
            </p:custDataLst>
          </p:nvPr>
        </p:nvSpPr>
        <p:spPr>
          <a:xfrm>
            <a:off x="5209540" y="6282690"/>
            <a:ext cx="153416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ctr"/>
            <a:r>
              <a:rPr lang="zh-CN" altLang="en-US" b="1"/>
              <a:t>城市规划</a:t>
            </a:r>
            <a:endParaRPr lang="en-US" altLang="zh-CN" b="1"/>
          </a:p>
        </p:txBody>
      </p:sp>
      <p:sp>
        <p:nvSpPr>
          <p:cNvPr id="33" name="文本框 32"/>
          <p:cNvSpPr txBox="1"/>
          <p:nvPr>
            <p:custDataLst>
              <p:tags r:id="rId18"/>
            </p:custDataLst>
          </p:nvPr>
        </p:nvSpPr>
        <p:spPr>
          <a:xfrm>
            <a:off x="9313545" y="6306185"/>
            <a:ext cx="153416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ctr"/>
            <a:r>
              <a:rPr lang="zh-CN" altLang="en-US" b="1"/>
              <a:t>矿物</a:t>
            </a:r>
            <a:r>
              <a:rPr lang="zh-CN" altLang="en-US" b="1"/>
              <a:t>分析</a:t>
            </a:r>
            <a:endParaRPr lang="zh-CN" altLang="en-US" b="1"/>
          </a:p>
        </p:txBody>
      </p:sp>
      <p:pic>
        <p:nvPicPr>
          <p:cNvPr id="6" name="图片 5" descr="remotesensing-15-00632-g00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7710" y="4145280"/>
            <a:ext cx="2876550" cy="216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83" y="0"/>
            <a:ext cx="10668417" cy="685800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600562" y="1124833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304032" y="980937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微软雅黑" panose="020B0503020204020204" charset="-122"/>
              </a:rPr>
              <a:t>目录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微软雅黑" panose="020B0503020204020204" charset="-122"/>
              </a:rPr>
              <a:t>| CONTENT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8" name="任意多边形 18"/>
          <p:cNvSpPr/>
          <p:nvPr/>
        </p:nvSpPr>
        <p:spPr>
          <a:xfrm>
            <a:off x="1143691" y="2309400"/>
            <a:ext cx="6384755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高光谱遥感的研究背景与应用</a:t>
            </a:r>
            <a:endParaRPr kumimoji="0" lang="en-US" altLang="zh-CN" sz="2800" b="1" i="0" u="none" strike="noStrike" kern="1200" cap="none" spc="0" normalizeH="0" baseline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146677" y="3109168"/>
            <a:ext cx="6415869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多维度特征融合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1177792" y="3945334"/>
            <a:ext cx="6384754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6370E"/>
                </a:solidFill>
              </a14:hiddenFill>
            </a:ext>
          </a:extLst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趋势与展望</a:t>
            </a:r>
            <a:endParaRPr kumimoji="0" lang="en-US" altLang="zh-CN" sz="2800" b="1" i="0" u="none" strike="noStrike" kern="1200" cap="none" spc="0" normalizeH="0" baseline="0" dirty="0">
              <a:solidFill>
                <a:schemeClr val="accent5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矩形: 圆角 8"/>
          <p:cNvSpPr/>
          <p:nvPr/>
        </p:nvSpPr>
        <p:spPr>
          <a:xfrm>
            <a:off x="638343" y="2350225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矩形: 圆角 10"/>
          <p:cNvSpPr/>
          <p:nvPr/>
        </p:nvSpPr>
        <p:spPr>
          <a:xfrm>
            <a:off x="641002" y="3150254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矩形: 圆角 11"/>
          <p:cNvSpPr/>
          <p:nvPr/>
        </p:nvSpPr>
        <p:spPr>
          <a:xfrm>
            <a:off x="641001" y="3967454"/>
            <a:ext cx="536698" cy="5366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ea"/>
                <a:sym typeface="+mn-lt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+mn-lt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837311"/>
          </a:xfrm>
          <a:prstGeom prst="rect">
            <a:avLst/>
          </a:prstGeom>
          <a:gradFill>
            <a:gsLst>
              <a:gs pos="41000">
                <a:srgbClr val="007DFC">
                  <a:alpha val="70000"/>
                </a:srgbClr>
              </a:gs>
              <a:gs pos="100000">
                <a:schemeClr val="bg1"/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571500" marR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高光谱智能解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译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34" y="0"/>
            <a:ext cx="838800" cy="83731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523875" y="2320925"/>
            <a:ext cx="2638800" cy="264033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/>
              <a:t>高光谱图像智能解译</a:t>
            </a:r>
            <a:endParaRPr lang="zh-CN" altLang="en-US" sz="4000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V="1">
            <a:off x="3082925" y="3627120"/>
            <a:ext cx="843915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3"/>
            </p:custDataLst>
          </p:nvPr>
        </p:nvCxnSpPr>
        <p:spPr>
          <a:xfrm>
            <a:off x="2696210" y="4574540"/>
            <a:ext cx="698500" cy="5226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 flipV="1">
            <a:off x="2696210" y="2157730"/>
            <a:ext cx="715010" cy="535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>
            <p:custDataLst>
              <p:tags r:id="rId5"/>
            </p:custDataLst>
          </p:nvPr>
        </p:nvSpPr>
        <p:spPr>
          <a:xfrm>
            <a:off x="3082290" y="1668145"/>
            <a:ext cx="2026920" cy="4895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图像融合</a:t>
            </a:r>
            <a:endParaRPr lang="zh-CN" altLang="en-US" sz="2000"/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3328035" y="3388995"/>
            <a:ext cx="2026920" cy="4895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显著性检测</a:t>
            </a:r>
            <a:endParaRPr lang="zh-CN" altLang="en-US" sz="2000"/>
          </a:p>
        </p:txBody>
      </p:sp>
      <p:sp>
        <p:nvSpPr>
          <p:cNvPr id="18" name="圆角矩形 17"/>
          <p:cNvSpPr/>
          <p:nvPr>
            <p:custDataLst>
              <p:tags r:id="rId7"/>
            </p:custDataLst>
          </p:nvPr>
        </p:nvSpPr>
        <p:spPr>
          <a:xfrm>
            <a:off x="3082925" y="5110480"/>
            <a:ext cx="2026920" cy="4895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高光谱分类</a:t>
            </a:r>
            <a:endParaRPr lang="zh-CN" altLang="en-US" sz="2000"/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5382895" y="1334135"/>
            <a:ext cx="2516505" cy="1007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联合</a:t>
            </a:r>
            <a:r>
              <a:rPr lang="en-US" altLang="zh-CN" sz="1600"/>
              <a:t>HSI</a:t>
            </a:r>
            <a:r>
              <a:rPr lang="zh-CN" altLang="en-US" sz="1600"/>
              <a:t>的精细光谐辨识能力与</a:t>
            </a:r>
            <a:r>
              <a:rPr lang="en-US" altLang="zh-CN" sz="1600"/>
              <a:t>MSI</a:t>
            </a:r>
            <a:r>
              <a:rPr lang="zh-CN" altLang="en-US" sz="1600"/>
              <a:t>的高空间解析力</a:t>
            </a:r>
            <a:endParaRPr lang="zh-CN" altLang="en-US" sz="1600"/>
          </a:p>
        </p:txBody>
      </p:sp>
      <p:sp>
        <p:nvSpPr>
          <p:cNvPr id="24" name="矩形 23"/>
          <p:cNvSpPr/>
          <p:nvPr>
            <p:custDataLst>
              <p:tags r:id="rId9"/>
            </p:custDataLst>
          </p:nvPr>
        </p:nvSpPr>
        <p:spPr>
          <a:xfrm>
            <a:off x="5382895" y="3107690"/>
            <a:ext cx="2516505" cy="1007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自动识别并突出视觉上最具区分性的重要目标区坷</a:t>
            </a:r>
            <a:endParaRPr lang="zh-CN" altLang="en-US" sz="1600"/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5382260" y="4881245"/>
            <a:ext cx="2517140" cy="10071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基于像素的光谱和空间特征对地物类型进行精确判别</a:t>
            </a:r>
            <a:endParaRPr lang="zh-CN" altLang="en-US" sz="16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433,&quot;left&quot;:14.7,&quot;top&quot;:75.25,&quot;width&quot;:934.9}"/>
</p:tagLst>
</file>

<file path=ppt/tags/tag101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102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103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104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ISLIDE.VECTOR" val="2e3ac07d-0324-45b8-845e-c4d1afd0d336"/>
</p:tagLst>
</file>

<file path=ppt/tags/tag64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65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66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67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68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69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71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72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73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74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75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76.xml><?xml version="1.0" encoding="utf-8"?>
<p:tagLst xmlns:p="http://schemas.openxmlformats.org/presentationml/2006/main">
  <p:tag name="KSO_WM_DIAGRAM_VIRTUALLY_FRAME" val="{&quot;height&quot;:365.85,&quot;left&quot;:212.3,&quot;top&quot;:105.05,&quot;width&quot;:744.55}"/>
</p:tagLst>
</file>

<file path=ppt/tags/tag77.xml><?xml version="1.0" encoding="utf-8"?>
<p:tagLst xmlns:p="http://schemas.openxmlformats.org/presentationml/2006/main">
  <p:tag name="KSO_WM_DIAGRAM_VIRTUALLY_FRAME" val="{&quot;height&quot;:365.85,&quot;left&quot;:212.3,&quot;top&quot;:105.05,&quot;width&quot;:744.55}"/>
</p:tagLst>
</file>

<file path=ppt/tags/tag78.xml><?xml version="1.0" encoding="utf-8"?>
<p:tagLst xmlns:p="http://schemas.openxmlformats.org/presentationml/2006/main">
  <p:tag name="KSO_WM_DIAGRAM_VIRTUALLY_FRAME" val="{&quot;height&quot;:365.85,&quot;left&quot;:212.3,&quot;top&quot;:105.05,&quot;width&quot;:744.55}"/>
</p:tagLst>
</file>

<file path=ppt/tags/tag79.xml><?xml version="1.0" encoding="utf-8"?>
<p:tagLst xmlns:p="http://schemas.openxmlformats.org/presentationml/2006/main">
  <p:tag name="KSO_WM_DIAGRAM_VIRTUALLY_FRAME" val="{&quot;height&quot;:365.85,&quot;left&quot;:212.3,&quot;top&quot;:105.05,&quot;width&quot;:744.5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65.85,&quot;left&quot;:212.3,&quot;top&quot;:105.05,&quot;width&quot;:744.55}"/>
</p:tagLst>
</file>

<file path=ppt/tags/tag81.xml><?xml version="1.0" encoding="utf-8"?>
<p:tagLst xmlns:p="http://schemas.openxmlformats.org/presentationml/2006/main">
  <p:tag name="KSO_WM_DIAGRAM_VIRTUALLY_FRAME" val="{&quot;height&quot;:365.85,&quot;left&quot;:212.3,&quot;top&quot;:105.05,&quot;width&quot;:744.55}"/>
</p:tagLst>
</file>

<file path=ppt/tags/tag82.xml><?xml version="1.0" encoding="utf-8"?>
<p:tagLst xmlns:p="http://schemas.openxmlformats.org/presentationml/2006/main">
  <p:tag name="KSO_WM_DIAGRAM_VIRTUALLY_FRAME" val="{&quot;height&quot;:365.85,&quot;left&quot;:212.3,&quot;top&quot;:105.05,&quot;width&quot;:744.55}"/>
</p:tagLst>
</file>

<file path=ppt/tags/tag83.xml><?xml version="1.0" encoding="utf-8"?>
<p:tagLst xmlns:p="http://schemas.openxmlformats.org/presentationml/2006/main">
  <p:tag name="KSO_WM_DIAGRAM_VIRTUALLY_FRAME" val="{&quot;height&quot;:365.85,&quot;left&quot;:212.3,&quot;top&quot;:105.05,&quot;width&quot;:744.55}"/>
</p:tagLst>
</file>

<file path=ppt/tags/tag84.xml><?xml version="1.0" encoding="utf-8"?>
<p:tagLst xmlns:p="http://schemas.openxmlformats.org/presentationml/2006/main">
  <p:tag name="KSO_WM_DIAGRAM_VIRTUALLY_FRAME" val="{&quot;height&quot;:365.85,&quot;left&quot;:212.3,&quot;top&quot;:105.05,&quot;width&quot;:744.55}"/>
</p:tagLst>
</file>

<file path=ppt/tags/tag85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86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87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88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89.xml><?xml version="1.0" encoding="utf-8"?>
<p:tagLst xmlns:p="http://schemas.openxmlformats.org/presentationml/2006/main">
  <p:tag name="KSO_WM_DIAGRAM_VIRTUALLY_FRAME" val="{&quot;height&quot;:466.3,&quot;left&quot;:4.75,&quot;top&quot;:67,&quot;width&quot;:941.6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466.3,&quot;left&quot;:4.75,&quot;top&quot;:67,&quot;width&quot;:941.65}"/>
</p:tagLst>
</file>

<file path=ppt/tags/tag91.xml><?xml version="1.0" encoding="utf-8"?>
<p:tagLst xmlns:p="http://schemas.openxmlformats.org/presentationml/2006/main">
  <p:tag name="KSO_WM_DIAGRAM_VIRTUALLY_FRAME" val="{&quot;height&quot;:466.3,&quot;left&quot;:4.75,&quot;top&quot;:67,&quot;width&quot;:941.65}"/>
</p:tagLst>
</file>

<file path=ppt/tags/tag92.xml><?xml version="1.0" encoding="utf-8"?>
<p:tagLst xmlns:p="http://schemas.openxmlformats.org/presentationml/2006/main">
  <p:tag name="KSO_WM_DIAGRAM_VIRTUALLY_FRAME" val="{&quot;height&quot;:466.3,&quot;left&quot;:4.75,&quot;top&quot;:67,&quot;width&quot;:941.65}"/>
</p:tagLst>
</file>

<file path=ppt/tags/tag93.xml><?xml version="1.0" encoding="utf-8"?>
<p:tagLst xmlns:p="http://schemas.openxmlformats.org/presentationml/2006/main">
  <p:tag name="KSO_WM_DIAGRAM_VIRTUALLY_FRAME" val="{&quot;height&quot;:466.3,&quot;left&quot;:4.75,&quot;top&quot;:67,&quot;width&quot;:941.65}"/>
</p:tagLst>
</file>

<file path=ppt/tags/tag94.xml><?xml version="1.0" encoding="utf-8"?>
<p:tagLst xmlns:p="http://schemas.openxmlformats.org/presentationml/2006/main">
  <p:tag name="KSO_WM_DIAGRAM_VIRTUALLY_FRAME" val="{&quot;height&quot;:466.3,&quot;left&quot;:4.75,&quot;top&quot;:67,&quot;width&quot;:941.65}"/>
</p:tagLst>
</file>

<file path=ppt/tags/tag95.xml><?xml version="1.0" encoding="utf-8"?>
<p:tagLst xmlns:p="http://schemas.openxmlformats.org/presentationml/2006/main">
  <p:tag name="KSO_WM_DIAGRAM_VIRTUALLY_FRAME" val="{&quot;height&quot;:466.3,&quot;left&quot;:4.75,&quot;top&quot;:67,&quot;width&quot;:941.65}"/>
</p:tagLst>
</file>

<file path=ppt/tags/tag96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97.xml><?xml version="1.0" encoding="utf-8"?>
<p:tagLst xmlns:p="http://schemas.openxmlformats.org/presentationml/2006/main">
  <p:tag name="KSO_WM_DIAGRAM_VIRTUALLY_FRAME" val="{&quot;height&quot;:394,&quot;left&quot;:24.05,&quot;top&quot;:108.85,&quot;width&quot;:893.0716535433072}"/>
</p:tagLst>
</file>

<file path=ppt/tags/tag98.xml><?xml version="1.0" encoding="utf-8"?>
<p:tagLst xmlns:p="http://schemas.openxmlformats.org/presentationml/2006/main">
  <p:tag name="KSO_WM_DIAGRAM_VIRTUALLY_FRAME" val="{&quot;height&quot;:433,&quot;left&quot;:14.7,&quot;top&quot;:75.25,&quot;width&quot;:934.9}"/>
</p:tagLst>
</file>

<file path=ppt/tags/tag99.xml><?xml version="1.0" encoding="utf-8"?>
<p:tagLst xmlns:p="http://schemas.openxmlformats.org/presentationml/2006/main">
  <p:tag name="KSO_WM_DIAGRAM_VIRTUALLY_FRAME" val="{&quot;height&quot;:433,&quot;left&quot;:14.7,&quot;top&quot;:75.25,&quot;width&quot;:934.9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2812</Words>
  <Application>WPS 演示</Application>
  <PresentationFormat>宽屏</PresentationFormat>
  <Paragraphs>447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微软雅黑</vt:lpstr>
      <vt:lpstr>Times New Roman</vt:lpstr>
      <vt:lpstr>Arial</vt:lpstr>
      <vt:lpstr>黑体</vt:lpstr>
      <vt:lpstr>Arial Unicode MS</vt:lpstr>
      <vt:lpstr>Calibri</vt:lpstr>
      <vt:lpstr>NimbusRomNo9L-Regu</vt:lpstr>
      <vt:lpstr>Segoe Print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君不笑</cp:lastModifiedBy>
  <cp:revision>156</cp:revision>
  <dcterms:created xsi:type="dcterms:W3CDTF">2019-06-19T02:08:00Z</dcterms:created>
  <dcterms:modified xsi:type="dcterms:W3CDTF">2025-06-22T07:08:23Z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3FDE0659CB3A4E47B1049F8C658F5B0A_12</vt:lpwstr>
  </property>
</Properties>
</file>